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3"/>
  </p:notes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25" autoAdjust="0"/>
  </p:normalViewPr>
  <p:slideViewPr>
    <p:cSldViewPr snapToGrid="0">
      <p:cViewPr varScale="1">
        <p:scale>
          <a:sx n="80" d="100"/>
          <a:sy n="80" d="100"/>
        </p:scale>
        <p:origin x="5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00753-1867-4096-962F-F38AB7A0073D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4B4BC-383B-4F92-A4F6-F9EE30798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655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4B4BC-383B-4F92-A4F6-F9EE30798BC8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382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B38A-1F73-45C2-B2EF-E37B2626FE86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39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16CA-BCE7-4F1E-BD86-A8F95A53E2B6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823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713-4476-421C-B63F-D2D71D6C24B7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973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4FD5-362B-4FAA-AE91-ED6204FF71A5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73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5BC-8143-44E9-8350-87D244338A36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304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B5AA-17B1-43BC-B90F-8E78A2976596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175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CA8B-EAD0-42A1-A22F-6976766CE929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427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B5D0-709A-4917-988E-A128B513CC68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870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CC7F-CAE7-4623-AEE4-97693B67F9FC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45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E4C2-ABED-408B-A679-2B4B65684248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855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52DC9-0983-4E0F-9506-B184A10B2ADF}" type="datetime1">
              <a:rPr lang="en-IN" smtClean="0"/>
              <a:t>25-06-2020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521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D103C-D7BE-4193-9CB7-99E9D9F08E8D}" type="datetime1">
              <a:rPr lang="en-IN" smtClean="0"/>
              <a:t>25-06-2020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38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079C-6BC5-435F-9221-4E2963F2AA75}" type="datetime1">
              <a:rPr lang="en-IN" smtClean="0"/>
              <a:t>25-06-2020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552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7032-565C-42D2-9BFF-A5A3314D8EB9}" type="datetime1">
              <a:rPr lang="en-IN" smtClean="0"/>
              <a:t>25-06-2020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292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AC02-29F1-492C-891C-D01651250AF6}" type="datetime1">
              <a:rPr lang="en-IN" smtClean="0"/>
              <a:t>25-06-2020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921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562C0-F9FC-4A78-8185-25F3D18A2074}" type="datetime1">
              <a:rPr lang="en-IN" smtClean="0"/>
              <a:t>25-06-2020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464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44DF6-968C-45B4-8B20-FC550C1DA51F}" type="datetime1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C89953-F245-400A-B108-BF1D417C5B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727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mc:AlternateContent xmlns:mc="http://schemas.openxmlformats.org/markup-compatibility/2006" xmlns:p14="http://schemas.microsoft.com/office/powerpoint/2010/main">
    <mc:Choice Requires="p14">
      <p:transition spd="slow" p14:dur="3500" advClick="0" advTm="5000"/>
    </mc:Choice>
    <mc:Fallback xmlns="">
      <p:transition spd="slow" advClick="0" advTm="5000"/>
    </mc:Fallback>
  </mc:AlternateConten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5" Type="http://schemas.openxmlformats.org/officeDocument/2006/relationships/audio" Target="../media/audio1.wav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37E1-B4A9-4BC6-9DEE-26BD1783E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32874"/>
            <a:ext cx="7766936" cy="2617962"/>
          </a:xfrm>
        </p:spPr>
        <p:txBody>
          <a:bodyPr/>
          <a:lstStyle/>
          <a:p>
            <a:pPr algn="ctr"/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r>
              <a:rPr lang="en-IN" dirty="0"/>
              <a:t>               </a:t>
            </a:r>
            <a:br>
              <a:rPr lang="en-IN" dirty="0"/>
            </a:b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B42AE-C3B3-4A65-BE31-9989BE58D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4" y="4356847"/>
            <a:ext cx="8895426" cy="1524344"/>
          </a:xfrm>
          <a:pattFill prst="weave">
            <a:fgClr>
              <a:schemeClr val="lt1"/>
            </a:fgClr>
            <a:bgClr>
              <a:schemeClr val="accent2">
                <a:lumMod val="60000"/>
                <a:lumOff val="40000"/>
              </a:schemeClr>
            </a:bgClr>
          </a:patt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  <a:scene3d>
              <a:camera prst="obliqueTopLeft"/>
              <a:lightRig rig="threePt" dir="t"/>
            </a:scene3d>
          </a:bodyPr>
          <a:lstStyle/>
          <a:p>
            <a:endParaRPr lang="en-IN" sz="3200" dirty="0">
              <a:solidFill>
                <a:schemeClr val="accent5">
                  <a:lumMod val="75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  <a:p>
            <a:endParaRPr lang="en-IN" sz="3900" b="1" i="1" u="sng" dirty="0">
              <a:solidFill>
                <a:schemeClr val="accent5">
                  <a:lumMod val="75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  <a:p>
            <a:endParaRPr lang="en-IN" sz="4600" b="1" i="1" u="sng" dirty="0">
              <a:solidFill>
                <a:schemeClr val="accent5">
                  <a:lumMod val="75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  <a:p>
            <a:r>
              <a:rPr lang="en-IN" sz="12800" b="1" i="1" u="sng" dirty="0">
                <a:solidFill>
                  <a:schemeClr val="accent5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lgerian" panose="04020705040A02060702" pitchFamily="82" charset="0"/>
              </a:rPr>
              <a:t>Chapter 2 ---- WORKING IN MICROSOFT EXCEL</a:t>
            </a:r>
          </a:p>
          <a:p>
            <a:endParaRPr lang="en-IN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1C94262-B32D-459C-A785-C69128C9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AB8CE83-EA8A-4041-A82F-599449AB3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1</a:t>
            </a:fld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9BDFE9-33E9-485D-B4B1-225235E9CF49}"/>
              </a:ext>
            </a:extLst>
          </p:cNvPr>
          <p:cNvSpPr/>
          <p:nvPr/>
        </p:nvSpPr>
        <p:spPr>
          <a:xfrm>
            <a:off x="6003630" y="2967335"/>
            <a:ext cx="184730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IN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endParaRPr lang="en-IN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endParaRPr lang="en-IN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endParaRPr lang="en-IN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endParaRPr lang="en-IN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4EF970-50DD-4A08-A7D1-943DBC064515}"/>
              </a:ext>
            </a:extLst>
          </p:cNvPr>
          <p:cNvSpPr/>
          <p:nvPr/>
        </p:nvSpPr>
        <p:spPr>
          <a:xfrm>
            <a:off x="2762054" y="2967335"/>
            <a:ext cx="5948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>
                <a:gd name="adj" fmla="val 29084"/>
              </a:avLst>
            </a:prstTxWarp>
            <a:spAutoFit/>
          </a:bodyPr>
          <a:lstStyle/>
          <a:p>
            <a:pPr algn="ctr"/>
            <a:r>
              <a:rPr lang="en-IN" sz="54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 --- VIII</a:t>
            </a:r>
          </a:p>
        </p:txBody>
      </p:sp>
    </p:spTree>
    <p:extLst>
      <p:ext uri="{BB962C8B-B14F-4D97-AF65-F5344CB8AC3E}">
        <p14:creationId xmlns:p14="http://schemas.microsoft.com/office/powerpoint/2010/main" val="2484825512"/>
      </p:ext>
    </p:extLst>
  </p:cSld>
  <p:clrMapOvr>
    <a:masterClrMapping/>
  </p:clrMapOvr>
  <p:transition spd="slow" advClick="0" advTm="5000">
    <p:circle/>
    <p:sndAc>
      <p:stSnd>
        <p:snd r:embed="rId3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9B63-2285-4CF4-8F01-0987C907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  <a:t>ERRORS IN EXCEL</a:t>
            </a:r>
          </a:p>
        </p:txBody>
      </p:sp>
      <p:pic>
        <p:nvPicPr>
          <p:cNvPr id="6" name="Content Placeholder 5" descr="A picture containing cabinet, white, street, clock&#10;&#10;Description automatically generated">
            <a:extLst>
              <a:ext uri="{FF2B5EF4-FFF2-40B4-BE49-F238E27FC236}">
                <a16:creationId xmlns:a16="http://schemas.microsoft.com/office/drawing/2014/main" id="{C75D0461-6545-4E8C-86D5-8C4722962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172" y="1883354"/>
            <a:ext cx="4030684" cy="3215828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54C42-1EF3-472E-B49C-408AFBB8B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3047" y="2679415"/>
            <a:ext cx="3854528" cy="2584449"/>
          </a:xfrm>
        </p:spPr>
        <p:txBody>
          <a:bodyPr>
            <a:normAutofit fontScale="92500" lnSpcReduction="10000"/>
          </a:bodyPr>
          <a:lstStyle/>
          <a:p>
            <a:endParaRPr lang="en-IN" dirty="0"/>
          </a:p>
          <a:p>
            <a:endParaRPr lang="en-IN" dirty="0"/>
          </a:p>
          <a:p>
            <a:r>
              <a:rPr lang="en-IN" sz="2800" b="1" dirty="0">
                <a:solidFill>
                  <a:schemeClr val="accent4">
                    <a:lumMod val="75000"/>
                  </a:schemeClr>
                </a:solidFill>
              </a:rPr>
              <a:t>An error indicates that there is something wrong with the way the formula was entered.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058E7-26D1-439B-83D3-BC2C7DBE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D82E51-9CD4-4E16-87D6-F4AB9B4A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173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5000">
        <p14:prism/>
        <p:sndAc>
          <p:stSnd>
            <p:snd r:embed="rId2" name="chimes.wav"/>
          </p:stSnd>
        </p:sndAc>
      </p:transition>
    </mc:Choice>
    <mc:Fallback xmlns="">
      <p:transition spd="slow" advClick="0" advTm="5000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DFE6A-5E14-4F00-93E7-469666600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IN" sz="48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br>
              <a:rPr lang="en-IN" sz="48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br>
              <a:rPr lang="en-IN" sz="48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r>
              <a:rPr lang="en-IN" sz="48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  <a:t>THANK YOU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92193A-DAD2-4803-AE22-AAA82E45A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6554F-B704-4D10-9181-412D096B8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027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  <p:sndAc>
          <p:stSnd>
            <p:snd r:embed="rId2" name="applause.wav"/>
          </p:stSnd>
        </p:sndAc>
      </p:transition>
    </mc:Choice>
    <mc:Fallback xmlns="">
      <p:transition spd="slow" advClick="0" advTm="5000">
        <p:circl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C03DC-7D47-4B95-BFCE-1033BD687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u="sng" dirty="0">
                <a:solidFill>
                  <a:srgbClr val="002060"/>
                </a:solidFill>
                <a:highlight>
                  <a:srgbClr val="FFFF00"/>
                </a:highlight>
              </a:rPr>
              <a:t>INTRODUCTION TO MS-EXCEL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D0ADE-62AE-4592-8FC0-0199596ED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2167"/>
            <a:ext cx="8596668" cy="4239195"/>
          </a:xfrm>
        </p:spPr>
        <p:txBody>
          <a:bodyPr>
            <a:normAutofit fontScale="85000" lnSpcReduction="10000"/>
          </a:bodyPr>
          <a:lstStyle/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Excel is a computer program used to create electronic worksheets.</a:t>
            </a:r>
          </a:p>
          <a:p>
            <a:endParaRPr lang="en-IN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Within Excel user can organise data, create charts and perform calculations.</a:t>
            </a:r>
          </a:p>
          <a:p>
            <a:endParaRPr lang="en-IN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Excel is a convenient program because it allows user to create large spreadsheets, reference information and it also allows better storage of data.</a:t>
            </a:r>
          </a:p>
          <a:p>
            <a:endParaRPr lang="en-IN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Excel operates like other Microsoft (MS) programs and has many of the same functions and shortcuts of other MS programs.</a:t>
            </a:r>
          </a:p>
          <a:p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77C9E-ECD2-43B9-8EEA-2C9FCED3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208739-38E4-48C2-90DB-8A7DAFF8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0740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wind"/>
        <p:sndAc>
          <p:stSnd>
            <p:snd r:embed="rId2" name="chimes.wav"/>
          </p:stSnd>
        </p:sndAc>
      </p:transition>
    </mc:Choice>
    <mc:Fallback xmlns="">
      <p:transition spd="slow" advClick="0" advTm="5000">
        <p:fade/>
        <p:sndAc>
          <p:stSnd>
            <p:snd r:embed="rId3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95F3-4D78-44D2-8C6A-6C443875E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  <a:t>AN OVERVIEW OF MS-EXCEL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B2037E3-A3EF-47EB-8C2F-44730D952C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33" y="2300140"/>
            <a:ext cx="3714160" cy="353505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BF41B-4003-438D-BAAD-3A8F0336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E28450-FE31-4F29-A189-D353F352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3</a:t>
            </a:fld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BDF61-C026-4561-B89D-9CD6F7D5D899}"/>
              </a:ext>
            </a:extLst>
          </p:cNvPr>
          <p:cNvSpPr txBox="1"/>
          <p:nvPr/>
        </p:nvSpPr>
        <p:spPr>
          <a:xfrm>
            <a:off x="5071621" y="2234153"/>
            <a:ext cx="371416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2400" b="1" dirty="0">
                <a:solidFill>
                  <a:srgbClr val="FF0000"/>
                </a:solidFill>
                <a:highlight>
                  <a:srgbClr val="00FF00"/>
                </a:highlight>
              </a:rPr>
              <a:t>MS-EXCEL consists of workbooks.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IN" sz="24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2400" b="1" dirty="0">
                <a:solidFill>
                  <a:srgbClr val="FF0000"/>
                </a:solidFill>
                <a:highlight>
                  <a:srgbClr val="00FF00"/>
                </a:highlight>
              </a:rPr>
              <a:t>Within each workbook there are infinite number of worksheets.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IN" sz="24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2400" b="1" dirty="0">
                <a:solidFill>
                  <a:srgbClr val="FF0000"/>
                </a:solidFill>
                <a:highlight>
                  <a:srgbClr val="00FF00"/>
                </a:highlight>
              </a:rPr>
              <a:t>Each worksheet contains rows and columns.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IN" sz="20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013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 advClick="0" advTm="5000">
        <p:dissolve/>
        <p:sndAc>
          <p:stSnd>
            <p:snd r:embed="rId2" name="chimes.wav"/>
          </p:stSnd>
        </p:sndAc>
      </p:transition>
    </mc:Choice>
    <mc:Fallback>
      <p:transition spd="slow" advClick="0" advTm="5000">
        <p:dissolve/>
        <p:sndAc>
          <p:stSnd>
            <p:snd r:embed="rId2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D5D98-8D5E-4560-9E1F-CCE711226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  <a:t>A WORKSHEET IN MICROSOFT EXCEL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BA747-DC6E-495C-8665-D15D40340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8596668" cy="1155382"/>
          </a:xfrm>
        </p:spPr>
        <p:txBody>
          <a:bodyPr>
            <a:normAutofit fontScale="85000" lnSpcReduction="20000"/>
          </a:bodyPr>
          <a:lstStyle/>
          <a:p>
            <a:endParaRPr lang="en-IN" sz="2000" dirty="0"/>
          </a:p>
          <a:p>
            <a:r>
              <a:rPr lang="en-IN" sz="2600" b="1" dirty="0">
                <a:solidFill>
                  <a:srgbClr val="7030A0"/>
                </a:solidFill>
              </a:rPr>
              <a:t>A worksheet begins with row number 1 and column A.</a:t>
            </a:r>
          </a:p>
          <a:p>
            <a:r>
              <a:rPr lang="en-IN" sz="2600" b="1" dirty="0">
                <a:solidFill>
                  <a:srgbClr val="7030A0"/>
                </a:solidFill>
              </a:rPr>
              <a:t>The first cell has the address A1.</a:t>
            </a:r>
          </a:p>
        </p:txBody>
      </p:sp>
      <p:pic>
        <p:nvPicPr>
          <p:cNvPr id="22" name="Picture Placeholder 21" descr="A screenshot of a computer&#10;&#10;Description automatically generated">
            <a:extLst>
              <a:ext uri="{FF2B5EF4-FFF2-40B4-BE49-F238E27FC236}">
                <a16:creationId xmlns:a16="http://schemas.microsoft.com/office/drawing/2014/main" id="{A71418E5-A783-4120-8334-05836FF4EBE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8" b="2938"/>
          <a:stretch>
            <a:fillRect/>
          </a:stretch>
        </p:blipFill>
        <p:spPr/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1D8B63-66C9-4C93-8F11-A18922A5D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EFDEA-D3A3-4B34-A712-6E818BD1D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24403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 advTm="5000">
        <p15:prstTrans prst="origami"/>
        <p:sndAc>
          <p:stSnd>
            <p:snd r:embed="rId2" name="chimes.wav"/>
          </p:stSnd>
        </p:sndAc>
      </p:transition>
    </mc:Choice>
    <mc:Fallback xmlns="">
      <p:transition spd="slow" advClick="0" advTm="5000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E9BFB-85DE-449A-8A0A-B711B25FA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783" y="451513"/>
            <a:ext cx="4368728" cy="1404766"/>
          </a:xfrm>
        </p:spPr>
        <p:txBody>
          <a:bodyPr>
            <a:normAutofit/>
          </a:bodyPr>
          <a:lstStyle/>
          <a:p>
            <a:pPr algn="ctr"/>
            <a:r>
              <a:rPr lang="en-IN" sz="32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  <a:t>WORKING WITH SHEET TAB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571BED-4960-40E2-BB2E-46AC2DA274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336" y="1880850"/>
            <a:ext cx="4563122" cy="3658816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70B4CB-AF5C-4E64-A014-8A18D2CCC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2281287"/>
            <a:ext cx="3854528" cy="308023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</a:rPr>
              <a:t>You can insert a new worksheet by clicking on the </a:t>
            </a:r>
            <a:r>
              <a:rPr lang="en-IN" sz="2000" b="1" i="1" dirty="0">
                <a:solidFill>
                  <a:schemeClr val="accent2">
                    <a:lumMod val="50000"/>
                  </a:schemeClr>
                </a:solidFill>
              </a:rPr>
              <a:t>Insert Worksheet</a:t>
            </a: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</a:rPr>
              <a:t> tab present on the </a:t>
            </a:r>
            <a:r>
              <a:rPr lang="en-IN" sz="2000" b="1" i="1" dirty="0">
                <a:solidFill>
                  <a:schemeClr val="accent2">
                    <a:lumMod val="50000"/>
                  </a:schemeClr>
                </a:solidFill>
              </a:rPr>
              <a:t>Sheet</a:t>
            </a: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</a:rPr>
              <a:t> tab.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sz="8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</a:rPr>
              <a:t>You can rename a worksheet by double clicking on it in the </a:t>
            </a:r>
            <a:r>
              <a:rPr lang="en-IN" sz="2000" b="1" i="1" dirty="0">
                <a:solidFill>
                  <a:schemeClr val="accent2">
                    <a:lumMod val="50000"/>
                  </a:schemeClr>
                </a:solidFill>
              </a:rPr>
              <a:t>Sheet</a:t>
            </a: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</a:rPr>
              <a:t> tab.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sz="8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</a:rPr>
              <a:t>You can delete a worksheet by right clicking on the worksheet on the </a:t>
            </a:r>
            <a:r>
              <a:rPr lang="en-IN" sz="2000" b="1" i="1" dirty="0">
                <a:solidFill>
                  <a:schemeClr val="accent2">
                    <a:lumMod val="50000"/>
                  </a:schemeClr>
                </a:solidFill>
              </a:rPr>
              <a:t>Sheet</a:t>
            </a: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</a:rPr>
              <a:t> tab.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C76F1C-F46D-4BFC-96D8-21899383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6C034-3D29-4E37-ABCB-C1D8B53C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375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  <p:sndAc>
          <p:stSnd>
            <p:snd r:embed="rId2" name="chimes.wav"/>
          </p:stSnd>
        </p:sndAc>
      </p:transition>
    </mc:Choice>
    <mc:Fallback xmlns="">
      <p:transition spd="slow" advClick="0" advTm="5000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DFB4A-AEED-490E-9A37-619F3AB2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  <a:t>RANGE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F08B1AB-1356-41CC-8A0C-A4A1B4F9FEA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397967"/>
            <a:ext cx="4183062" cy="279790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9DBAEA-45F0-437E-8957-CE4B662079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sz="2000" b="1" dirty="0">
                <a:solidFill>
                  <a:srgbClr val="0070C0"/>
                </a:solidFill>
                <a:highlight>
                  <a:srgbClr val="00FFFF"/>
                </a:highlight>
              </a:rPr>
              <a:t>A selected rectangular block of two or more cells is called a </a:t>
            </a:r>
            <a:r>
              <a:rPr lang="en-IN" sz="2000" b="1" i="1" dirty="0">
                <a:solidFill>
                  <a:srgbClr val="0070C0"/>
                </a:solidFill>
                <a:highlight>
                  <a:srgbClr val="00FFFF"/>
                </a:highlight>
              </a:rPr>
              <a:t>cell range </a:t>
            </a:r>
            <a:r>
              <a:rPr lang="en-IN" sz="2000" b="1" dirty="0">
                <a:solidFill>
                  <a:srgbClr val="0070C0"/>
                </a:solidFill>
                <a:highlight>
                  <a:srgbClr val="00FFFF"/>
                </a:highlight>
              </a:rPr>
              <a:t>or </a:t>
            </a:r>
            <a:r>
              <a:rPr lang="en-IN" sz="2000" b="1" i="1" dirty="0">
                <a:solidFill>
                  <a:srgbClr val="0070C0"/>
                </a:solidFill>
                <a:highlight>
                  <a:srgbClr val="00FFFF"/>
                </a:highlight>
              </a:rPr>
              <a:t>range</a:t>
            </a:r>
            <a:r>
              <a:rPr lang="en-IN" sz="2000" b="1" dirty="0">
                <a:solidFill>
                  <a:srgbClr val="0070C0"/>
                </a:solidFill>
                <a:highlight>
                  <a:srgbClr val="00FFFF"/>
                </a:highlight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IN" sz="20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sz="2000" b="1" dirty="0">
                <a:solidFill>
                  <a:srgbClr val="0070C0"/>
                </a:solidFill>
                <a:highlight>
                  <a:srgbClr val="00FFFF"/>
                </a:highlight>
              </a:rPr>
              <a:t>It is represented by cell addresses of the first cell and its diagonally opposite cell.</a:t>
            </a:r>
          </a:p>
          <a:p>
            <a:pPr>
              <a:buFont typeface="Wingdings" panose="05000000000000000000" pitchFamily="2" charset="2"/>
              <a:buChar char="v"/>
            </a:pPr>
            <a:endParaRPr lang="en-IN" sz="20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sz="2000" b="1" dirty="0">
                <a:solidFill>
                  <a:srgbClr val="0070C0"/>
                </a:solidFill>
                <a:highlight>
                  <a:srgbClr val="00FFFF"/>
                </a:highlight>
              </a:rPr>
              <a:t>For example, here in the given picture, the range is </a:t>
            </a:r>
            <a:r>
              <a:rPr lang="en-IN" sz="2000" b="1" i="1" dirty="0">
                <a:solidFill>
                  <a:srgbClr val="0070C0"/>
                </a:solidFill>
                <a:highlight>
                  <a:srgbClr val="00FFFF"/>
                </a:highlight>
              </a:rPr>
              <a:t>A1:E9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C16A2D-4D38-4532-974B-1649FB6D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5D1E6-2957-4393-BD91-4831DA91A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3939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drape"/>
        <p:sndAc>
          <p:stSnd>
            <p:snd r:embed="rId2" name="chimes.wav"/>
          </p:stSnd>
        </p:sndAc>
      </p:transition>
    </mc:Choice>
    <mc:Fallback xmlns="">
      <p:transition spd="slow" advClick="0" advTm="5000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D7F5-E642-4E69-BFE7-DFD2DB879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1" u="sng" dirty="0">
                <a:solidFill>
                  <a:srgbClr val="002060"/>
                </a:solidFill>
                <a:highlight>
                  <a:srgbClr val="FFFF00"/>
                </a:highlight>
              </a:rPr>
              <a:t>FORMULAS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DB022-3DA0-40AC-81C2-F7A4268D7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8498" y="2892490"/>
            <a:ext cx="8695505" cy="3148872"/>
          </a:xfrm>
          <a:effectLst>
            <a:glow rad="127000">
              <a:schemeClr val="accent5">
                <a:lumMod val="20000"/>
                <a:lumOff val="80000"/>
                <a:alpha val="82000"/>
              </a:schemeClr>
            </a:glow>
          </a:effectLst>
          <a:scene3d>
            <a:camera prst="orthographicFront"/>
            <a:lightRig rig="threePt" dir="t"/>
          </a:scene3d>
          <a:sp3d>
            <a:bevelB w="101600" prst="riblet"/>
          </a:sp3d>
        </p:spPr>
        <p:txBody>
          <a:bodyPr>
            <a:normAutofit/>
          </a:bodyPr>
          <a:lstStyle/>
          <a:p>
            <a:r>
              <a:rPr lang="en-IN" sz="2000" b="1" dirty="0">
                <a:solidFill>
                  <a:srgbClr val="FF0000"/>
                </a:solidFill>
              </a:rPr>
              <a:t>A formula starts with an equals sign ( = ).</a:t>
            </a:r>
          </a:p>
          <a:p>
            <a:endParaRPr lang="en-IN" sz="2000" b="1" dirty="0">
              <a:solidFill>
                <a:srgbClr val="FF0000"/>
              </a:solidFill>
            </a:endParaRPr>
          </a:p>
          <a:p>
            <a:r>
              <a:rPr lang="en-IN" sz="2000" b="1" dirty="0">
                <a:solidFill>
                  <a:srgbClr val="FF0000"/>
                </a:solidFill>
              </a:rPr>
              <a:t>It can contain numbers, cell addresses, cell ranges and operations.</a:t>
            </a:r>
          </a:p>
          <a:p>
            <a:endParaRPr lang="en-IN" sz="2000" b="1" dirty="0">
              <a:solidFill>
                <a:srgbClr val="FF0000"/>
              </a:solidFill>
            </a:endParaRPr>
          </a:p>
          <a:p>
            <a:r>
              <a:rPr lang="en-IN" sz="2000" b="1" dirty="0">
                <a:solidFill>
                  <a:srgbClr val="FF0000"/>
                </a:solidFill>
              </a:rPr>
              <a:t>For example, to show the sum of the data in cells A1, B1 and C1 in the cell D1</a:t>
            </a:r>
          </a:p>
          <a:p>
            <a:r>
              <a:rPr lang="en-IN" sz="2000" b="1" dirty="0">
                <a:solidFill>
                  <a:srgbClr val="FF0000"/>
                </a:solidFill>
              </a:rPr>
              <a:t>Type </a:t>
            </a:r>
            <a:r>
              <a:rPr lang="en-IN" sz="2000" b="1" i="1" dirty="0">
                <a:solidFill>
                  <a:srgbClr val="FF0000"/>
                </a:solidFill>
              </a:rPr>
              <a:t>=A1+ B1+ C1 </a:t>
            </a:r>
            <a:r>
              <a:rPr lang="en-IN" sz="2000" b="1" dirty="0">
                <a:solidFill>
                  <a:srgbClr val="FF0000"/>
                </a:solidFill>
              </a:rPr>
              <a:t>in the cell D1 and press Enter.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D34913-17D8-4D1C-B42D-7C5291814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71247-034F-4C1C-96A8-C2096490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2189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  <p:sndAc>
          <p:stSnd>
            <p:snd r:embed="rId2" name="chimes.wav"/>
          </p:stSnd>
        </p:sndAc>
      </p:transition>
    </mc:Choice>
    <mc:Fallback xmlns="">
      <p:transition spd="slow" advClick="0" advTm="5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2A351-3D61-4025-B26C-5A86BFBF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i="1" u="sng" dirty="0">
                <a:solidFill>
                  <a:srgbClr val="002060"/>
                </a:solidFill>
                <a:highlight>
                  <a:srgbClr val="FFFF00"/>
                </a:highlight>
              </a:rPr>
              <a:t>CELL REFERENCING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B29944-2A37-4ACA-BF5A-1D0E11D57821}"/>
              </a:ext>
            </a:extLst>
          </p:cNvPr>
          <p:cNvSpPr txBox="1"/>
          <p:nvPr/>
        </p:nvSpPr>
        <p:spPr>
          <a:xfrm>
            <a:off x="410547" y="1670180"/>
            <a:ext cx="3377682" cy="4469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13F714-D486-4D93-B17F-315FE78B1685}"/>
              </a:ext>
            </a:extLst>
          </p:cNvPr>
          <p:cNvSpPr/>
          <p:nvPr/>
        </p:nvSpPr>
        <p:spPr>
          <a:xfrm>
            <a:off x="240108" y="1393372"/>
            <a:ext cx="2990772" cy="5191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4A2413-B37E-4CDA-ADFD-821EBA8AEA0D}"/>
              </a:ext>
            </a:extLst>
          </p:cNvPr>
          <p:cNvSpPr/>
          <p:nvPr/>
        </p:nvSpPr>
        <p:spPr>
          <a:xfrm>
            <a:off x="3497667" y="1354700"/>
            <a:ext cx="2750733" cy="5230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EF1A64-88E4-4D15-B3D0-4F21D8F04CC8}"/>
              </a:ext>
            </a:extLst>
          </p:cNvPr>
          <p:cNvSpPr/>
          <p:nvPr/>
        </p:nvSpPr>
        <p:spPr>
          <a:xfrm>
            <a:off x="6515187" y="1405381"/>
            <a:ext cx="2750733" cy="510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9F89FF-AFC7-4871-8618-9F03F54ECC9B}"/>
              </a:ext>
            </a:extLst>
          </p:cNvPr>
          <p:cNvSpPr txBox="1"/>
          <p:nvPr/>
        </p:nvSpPr>
        <p:spPr>
          <a:xfrm>
            <a:off x="410547" y="1670180"/>
            <a:ext cx="26577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/>
              <a:t>Relative</a:t>
            </a:r>
          </a:p>
          <a:p>
            <a:pPr algn="ctr"/>
            <a:endParaRPr lang="en-IN" sz="3200" dirty="0"/>
          </a:p>
          <a:p>
            <a:r>
              <a:rPr lang="en-IN" dirty="0"/>
              <a:t>For </a:t>
            </a:r>
            <a:r>
              <a:rPr lang="en-IN" dirty="0" err="1"/>
              <a:t>eg</a:t>
            </a:r>
            <a:r>
              <a:rPr lang="en-IN" dirty="0"/>
              <a:t>:</a:t>
            </a:r>
          </a:p>
          <a:p>
            <a:endParaRPr lang="en-IN" dirty="0"/>
          </a:p>
          <a:p>
            <a:r>
              <a:rPr lang="en-IN" dirty="0"/>
              <a:t>A1</a:t>
            </a:r>
          </a:p>
          <a:p>
            <a:pPr algn="ctr"/>
            <a:endParaRPr lang="en-IN" sz="3200" dirty="0"/>
          </a:p>
          <a:p>
            <a:pPr algn="ctr"/>
            <a:endParaRPr lang="en-IN" sz="3200" dirty="0"/>
          </a:p>
          <a:p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04616B-EBB7-42E5-9A3B-935CB647E4E5}"/>
              </a:ext>
            </a:extLst>
          </p:cNvPr>
          <p:cNvSpPr txBox="1"/>
          <p:nvPr/>
        </p:nvSpPr>
        <p:spPr>
          <a:xfrm>
            <a:off x="3594667" y="1800290"/>
            <a:ext cx="265777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/>
              <a:t>Absolute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For </a:t>
            </a:r>
            <a:r>
              <a:rPr lang="en-IN" dirty="0" err="1"/>
              <a:t>eg</a:t>
            </a:r>
            <a:r>
              <a:rPr lang="en-IN" dirty="0"/>
              <a:t>:</a:t>
            </a:r>
          </a:p>
          <a:p>
            <a:endParaRPr lang="en-IN" dirty="0"/>
          </a:p>
          <a:p>
            <a:r>
              <a:rPr lang="en-IN" dirty="0"/>
              <a:t>$D$3 </a:t>
            </a:r>
          </a:p>
          <a:p>
            <a:endParaRPr lang="en-IN" dirty="0"/>
          </a:p>
          <a:p>
            <a:r>
              <a:rPr lang="en-IN" dirty="0"/>
              <a:t>(Type a dollar sign before row and column heading)</a:t>
            </a:r>
          </a:p>
          <a:p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256ADC-B724-4C81-9FEB-1C02A77BD047}"/>
              </a:ext>
            </a:extLst>
          </p:cNvPr>
          <p:cNvSpPr txBox="1"/>
          <p:nvPr/>
        </p:nvSpPr>
        <p:spPr>
          <a:xfrm>
            <a:off x="6800143" y="1670180"/>
            <a:ext cx="265777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/>
              <a:t>Mixed</a:t>
            </a:r>
          </a:p>
          <a:p>
            <a:pPr algn="ctr"/>
            <a:endParaRPr lang="en-IN" sz="3200" dirty="0"/>
          </a:p>
          <a:p>
            <a:endParaRPr lang="en-IN" dirty="0"/>
          </a:p>
          <a:p>
            <a:r>
              <a:rPr lang="en-IN" dirty="0"/>
              <a:t>For </a:t>
            </a:r>
            <a:r>
              <a:rPr lang="en-IN" dirty="0" err="1"/>
              <a:t>eg</a:t>
            </a:r>
            <a:r>
              <a:rPr lang="en-IN" dirty="0"/>
              <a:t>:</a:t>
            </a:r>
          </a:p>
          <a:p>
            <a:endParaRPr lang="en-IN" dirty="0"/>
          </a:p>
          <a:p>
            <a:r>
              <a:rPr lang="en-IN" dirty="0"/>
              <a:t>$B2  or B$2</a:t>
            </a:r>
          </a:p>
          <a:p>
            <a:endParaRPr lang="en-IN" dirty="0"/>
          </a:p>
          <a:p>
            <a:r>
              <a:rPr lang="en-IN" dirty="0"/>
              <a:t>(Type a dollar sign either before row heading or before column heading)</a:t>
            </a:r>
          </a:p>
          <a:p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DEA82-1B65-4CAB-8D56-549277189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FD6DA-4CBE-4158-86A8-0A44C5096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114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CFD0D-66F9-4A32-9B94-7C0DD82AC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524" y="609600"/>
            <a:ext cx="8121477" cy="762000"/>
          </a:xfrm>
        </p:spPr>
        <p:txBody>
          <a:bodyPr/>
          <a:lstStyle/>
          <a:p>
            <a:r>
              <a:rPr lang="en-IN" b="1" i="1" u="sng" dirty="0">
                <a:solidFill>
                  <a:srgbClr val="002060"/>
                </a:solidFill>
              </a:rPr>
              <a:t>COPYING A FORMULA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D6201-DCEA-44CE-90E7-2EA60AEDCD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b="1" dirty="0"/>
          </a:p>
          <a:p>
            <a:endParaRPr lang="en-IN" b="1" dirty="0"/>
          </a:p>
          <a:p>
            <a:endParaRPr lang="en-IN" b="1" dirty="0"/>
          </a:p>
          <a:p>
            <a:endParaRPr lang="en-IN" b="1" dirty="0"/>
          </a:p>
          <a:p>
            <a:endParaRPr lang="en-IN" b="1" dirty="0">
              <a:highlight>
                <a:srgbClr val="FFFF00"/>
              </a:highlight>
            </a:endParaRPr>
          </a:p>
          <a:p>
            <a:endParaRPr lang="en-IN" b="1" dirty="0"/>
          </a:p>
          <a:p>
            <a:r>
              <a:rPr lang="en-IN" b="1" dirty="0">
                <a:highlight>
                  <a:srgbClr val="00FFFF"/>
                </a:highlight>
              </a:rPr>
              <a:t>a) USING THE FILL HANDLE	</a:t>
            </a:r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7F407F2F-4C95-4166-A537-5E2D3BADC1A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87" y="3107183"/>
            <a:ext cx="4162425" cy="2796465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02BFFD-6E00-44D8-8A54-A5018D8F3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446234" cy="576262"/>
          </a:xfrm>
        </p:spPr>
        <p:txBody>
          <a:bodyPr/>
          <a:lstStyle/>
          <a:p>
            <a:r>
              <a:rPr lang="en-IN" b="1" dirty="0">
                <a:highlight>
                  <a:srgbClr val="00FFFF"/>
                </a:highlight>
              </a:rPr>
              <a:t>    b) USING COPY AND PASTE</a:t>
            </a:r>
          </a:p>
        </p:txBody>
      </p:sp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65365A4A-D685-431B-BC12-E848F8A6DCE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996" y="3107184"/>
            <a:ext cx="3364637" cy="2796466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C4E81-A751-4C53-9EC6-6252F9E13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99307-0D02-4CA4-9A8D-2844A18E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9953-F245-400A-B108-BF1D417C5B04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47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5000">
        <p15:prstTrans prst="pageCurlDouble"/>
        <p:sndAc>
          <p:stSnd>
            <p:snd r:embed="rId2" name="chimes.wav"/>
          </p:stSnd>
        </p:sndAc>
      </p:transition>
    </mc:Choice>
    <mc:Fallback xmlns="">
      <p:transition spd="slow" advClick="0" advTm="5000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336</TotalTime>
  <Words>411</Words>
  <Application>Microsoft Office PowerPoint</Application>
  <PresentationFormat>Widescreen</PresentationFormat>
  <Paragraphs>95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Algerian</vt:lpstr>
      <vt:lpstr>Arial</vt:lpstr>
      <vt:lpstr>Calibri</vt:lpstr>
      <vt:lpstr>Trebuchet MS</vt:lpstr>
      <vt:lpstr>Wingdings</vt:lpstr>
      <vt:lpstr>Wingdings 3</vt:lpstr>
      <vt:lpstr>Facet</vt:lpstr>
      <vt:lpstr>                        </vt:lpstr>
      <vt:lpstr>INTRODUCTION TO MS-EXCEL</vt:lpstr>
      <vt:lpstr>AN OVERVIEW OF MS-EXCEL</vt:lpstr>
      <vt:lpstr>A WORKSHEET IN MICROSOFT EXCEL</vt:lpstr>
      <vt:lpstr>WORKING WITH SHEET TAB</vt:lpstr>
      <vt:lpstr>RANGE</vt:lpstr>
      <vt:lpstr>FORMULAS</vt:lpstr>
      <vt:lpstr>CELL REFERENCING</vt:lpstr>
      <vt:lpstr>COPYING A FORMULA </vt:lpstr>
      <vt:lpstr>ERRORS IN EXCEL</vt:lpstr>
      <vt:lpstr>  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--- VIII</dc:title>
  <dc:creator>ritu_hiin@outlook.com</dc:creator>
  <cp:lastModifiedBy>Ritu Verma</cp:lastModifiedBy>
  <cp:revision>26</cp:revision>
  <dcterms:created xsi:type="dcterms:W3CDTF">2020-06-12T13:20:12Z</dcterms:created>
  <dcterms:modified xsi:type="dcterms:W3CDTF">2020-06-25T10:35:52Z</dcterms:modified>
</cp:coreProperties>
</file>