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5" r:id="rId18"/>
    <p:sldId id="274" r:id="rId19"/>
    <p:sldId id="276" r:id="rId20"/>
    <p:sldId id="273"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44FF-7B20-4EDB-953C-5955B7402A6B}"/>
              </a:ext>
            </a:extLst>
          </p:cNvPr>
          <p:cNvSpPr>
            <a:spLocks noGrp="1"/>
          </p:cNvSpPr>
          <p:nvPr>
            <p:ph type="ctrTitle"/>
          </p:nvPr>
        </p:nvSpPr>
        <p:spPr>
          <a:xfrm>
            <a:off x="976184" y="2404534"/>
            <a:ext cx="8983362" cy="1646302"/>
          </a:xfrm>
        </p:spPr>
        <p:txBody>
          <a:bodyPr/>
          <a:lstStyle/>
          <a:p>
            <a:pPr algn="ctr"/>
            <a:r>
              <a:rPr lang="en-US" b="1" i="1" u="sng" dirty="0">
                <a:solidFill>
                  <a:schemeClr val="accent1">
                    <a:lumMod val="50000"/>
                  </a:schemeClr>
                </a:solidFill>
              </a:rPr>
              <a:t>Chapter-Photosynthesis</a:t>
            </a:r>
            <a:endParaRPr lang="en-IN" b="1" i="1" u="sng" dirty="0">
              <a:solidFill>
                <a:schemeClr val="accent1">
                  <a:lumMod val="50000"/>
                </a:schemeClr>
              </a:solidFill>
            </a:endParaRPr>
          </a:p>
        </p:txBody>
      </p:sp>
      <p:sp>
        <p:nvSpPr>
          <p:cNvPr id="3" name="Subtitle 2">
            <a:extLst>
              <a:ext uri="{FF2B5EF4-FFF2-40B4-BE49-F238E27FC236}">
                <a16:creationId xmlns:a16="http://schemas.microsoft.com/office/drawing/2014/main" id="{0DFE286F-5A9D-4B9C-B801-475AD2A6BF8B}"/>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2115402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2976-C10D-4B2E-9FC9-B1CCA28EBCD6}"/>
              </a:ext>
            </a:extLst>
          </p:cNvPr>
          <p:cNvSpPr>
            <a:spLocks noGrp="1"/>
          </p:cNvSpPr>
          <p:nvPr>
            <p:ph type="title"/>
          </p:nvPr>
        </p:nvSpPr>
        <p:spPr>
          <a:xfrm>
            <a:off x="115330" y="98853"/>
            <a:ext cx="11961339" cy="717785"/>
          </a:xfrm>
        </p:spPr>
        <p:txBody>
          <a:bodyPr/>
          <a:lstStyle/>
          <a:p>
            <a:pPr algn="ctr"/>
            <a:r>
              <a:rPr lang="en-IN" dirty="0"/>
              <a:t>End result of the products of photolysis</a:t>
            </a:r>
          </a:p>
        </p:txBody>
      </p:sp>
      <p:sp>
        <p:nvSpPr>
          <p:cNvPr id="3" name="Content Placeholder 2">
            <a:extLst>
              <a:ext uri="{FF2B5EF4-FFF2-40B4-BE49-F238E27FC236}">
                <a16:creationId xmlns:a16="http://schemas.microsoft.com/office/drawing/2014/main" id="{F9E2D382-1C93-4949-AB32-EFEC6DE0B759}"/>
              </a:ext>
            </a:extLst>
          </p:cNvPr>
          <p:cNvSpPr>
            <a:spLocks noGrp="1"/>
          </p:cNvSpPr>
          <p:nvPr>
            <p:ph idx="1"/>
          </p:nvPr>
        </p:nvSpPr>
        <p:spPr>
          <a:xfrm>
            <a:off x="115331" y="939115"/>
            <a:ext cx="11961338" cy="5820032"/>
          </a:xfrm>
        </p:spPr>
        <p:txBody>
          <a:bodyPr/>
          <a:lstStyle/>
          <a:p>
            <a:pPr>
              <a:buFont typeface="+mj-lt"/>
              <a:buAutoNum type="arabicPeriod"/>
            </a:pPr>
            <a:r>
              <a:rPr lang="en-IN" dirty="0">
                <a:solidFill>
                  <a:schemeClr val="accent2">
                    <a:lumMod val="50000"/>
                  </a:schemeClr>
                </a:solidFill>
              </a:rPr>
              <a:t>The hydrogen ions are picked up by a compound </a:t>
            </a:r>
            <a:r>
              <a:rPr lang="en-IN" dirty="0">
                <a:solidFill>
                  <a:srgbClr val="993300"/>
                </a:solidFill>
              </a:rPr>
              <a:t>NADP</a:t>
            </a:r>
            <a:r>
              <a:rPr lang="en-IN" dirty="0">
                <a:solidFill>
                  <a:schemeClr val="accent2">
                    <a:lumMod val="50000"/>
                  </a:schemeClr>
                </a:solidFill>
              </a:rPr>
              <a:t> (Nicotinamide adenine dinucleotide phosphate) to form </a:t>
            </a:r>
            <a:r>
              <a:rPr lang="en-IN" dirty="0" err="1">
                <a:solidFill>
                  <a:srgbClr val="993300"/>
                </a:solidFill>
              </a:rPr>
              <a:t>NADPh</a:t>
            </a:r>
            <a:r>
              <a:rPr lang="en-IN" dirty="0">
                <a:solidFill>
                  <a:srgbClr val="993300"/>
                </a:solidFill>
              </a:rPr>
              <a:t>.</a:t>
            </a:r>
          </a:p>
          <a:p>
            <a:pPr>
              <a:buFont typeface="+mj-lt"/>
              <a:buAutoNum type="arabicPeriod"/>
            </a:pPr>
            <a:endParaRPr lang="en-IN" dirty="0">
              <a:solidFill>
                <a:srgbClr val="993300"/>
              </a:solidFill>
            </a:endParaRPr>
          </a:p>
          <a:p>
            <a:pPr>
              <a:buFont typeface="+mj-lt"/>
              <a:buAutoNum type="arabicPeriod"/>
            </a:pPr>
            <a:endParaRPr lang="en-IN" dirty="0">
              <a:solidFill>
                <a:srgbClr val="993300"/>
              </a:solidFill>
            </a:endParaRPr>
          </a:p>
          <a:p>
            <a:pPr marL="0" indent="0">
              <a:buNone/>
            </a:pPr>
            <a:endParaRPr lang="en-IN" dirty="0">
              <a:solidFill>
                <a:srgbClr val="993300"/>
              </a:solidFill>
            </a:endParaRPr>
          </a:p>
          <a:p>
            <a:pPr marL="0" indent="0">
              <a:buNone/>
            </a:pPr>
            <a:r>
              <a:rPr lang="en-IN" dirty="0">
                <a:solidFill>
                  <a:srgbClr val="92D050"/>
                </a:solidFill>
              </a:rPr>
              <a:t>2.</a:t>
            </a:r>
          </a:p>
          <a:p>
            <a:pPr marL="0" indent="0">
              <a:buNone/>
            </a:pPr>
            <a:endParaRPr lang="en-IN" dirty="0">
              <a:solidFill>
                <a:srgbClr val="92D050"/>
              </a:solidFill>
            </a:endParaRPr>
          </a:p>
          <a:p>
            <a:pPr marL="0" indent="0">
              <a:buNone/>
            </a:pPr>
            <a:endParaRPr lang="en-IN" dirty="0">
              <a:solidFill>
                <a:srgbClr val="92D050"/>
              </a:solidFill>
            </a:endParaRPr>
          </a:p>
          <a:p>
            <a:pPr marL="0" indent="0">
              <a:buNone/>
            </a:pPr>
            <a:r>
              <a:rPr lang="en-IN" dirty="0">
                <a:solidFill>
                  <a:srgbClr val="92D050"/>
                </a:solidFill>
              </a:rPr>
              <a:t>3. </a:t>
            </a:r>
            <a:r>
              <a:rPr lang="en-IN" dirty="0">
                <a:solidFill>
                  <a:schemeClr val="accent2">
                    <a:lumMod val="50000"/>
                  </a:schemeClr>
                </a:solidFill>
              </a:rPr>
              <a:t>The </a:t>
            </a:r>
            <a:r>
              <a:rPr lang="en-IN" dirty="0">
                <a:solidFill>
                  <a:srgbClr val="993300"/>
                </a:solidFill>
              </a:rPr>
              <a:t>electrons</a:t>
            </a:r>
            <a:r>
              <a:rPr lang="en-IN" dirty="0">
                <a:solidFill>
                  <a:schemeClr val="accent2">
                    <a:lumMod val="50000"/>
                  </a:schemeClr>
                </a:solidFill>
              </a:rPr>
              <a:t> (e-) are used in converting ADP (adenosine triphosphate) by adding one phosphate group P (inorganic phosphate).</a:t>
            </a:r>
          </a:p>
          <a:p>
            <a:pPr marL="0" indent="0">
              <a:buNone/>
            </a:pPr>
            <a:endParaRPr lang="en-IN" dirty="0">
              <a:solidFill>
                <a:schemeClr val="accent2">
                  <a:lumMod val="50000"/>
                </a:schemeClr>
              </a:solidFill>
            </a:endParaRPr>
          </a:p>
          <a:p>
            <a:pPr marL="0" indent="0">
              <a:buNone/>
            </a:pPr>
            <a:endParaRPr lang="en-IN" dirty="0">
              <a:solidFill>
                <a:schemeClr val="accent2">
                  <a:lumMod val="50000"/>
                </a:schemeClr>
              </a:solidFill>
            </a:endParaRPr>
          </a:p>
          <a:p>
            <a:pPr marL="0" indent="0">
              <a:buNone/>
            </a:pPr>
            <a:endParaRPr lang="en-IN" dirty="0">
              <a:solidFill>
                <a:schemeClr val="accent2">
                  <a:lumMod val="50000"/>
                </a:schemeClr>
              </a:solidFill>
            </a:endParaRPr>
          </a:p>
          <a:p>
            <a:pPr marL="0" indent="0">
              <a:buNone/>
            </a:pPr>
            <a:r>
              <a:rPr lang="en-IN" dirty="0">
                <a:solidFill>
                  <a:schemeClr val="accent2">
                    <a:lumMod val="50000"/>
                  </a:schemeClr>
                </a:solidFill>
              </a:rPr>
              <a:t>[This process is called </a:t>
            </a:r>
            <a:r>
              <a:rPr lang="en-IN" dirty="0">
                <a:solidFill>
                  <a:srgbClr val="993300"/>
                </a:solidFill>
              </a:rPr>
              <a:t>phosphorylation</a:t>
            </a:r>
            <a:r>
              <a:rPr lang="en-IN" dirty="0">
                <a:solidFill>
                  <a:schemeClr val="accent2">
                    <a:lumMod val="50000"/>
                  </a:schemeClr>
                </a:solidFill>
              </a:rPr>
              <a:t> (addition of phosphate) and since the energy used in the process comes from light (photons), the process is termed as </a:t>
            </a:r>
            <a:r>
              <a:rPr lang="en-IN" dirty="0">
                <a:solidFill>
                  <a:srgbClr val="993300"/>
                </a:solidFill>
              </a:rPr>
              <a:t>photophosphorylation</a:t>
            </a:r>
            <a:r>
              <a:rPr lang="en-IN" dirty="0">
                <a:solidFill>
                  <a:schemeClr val="accent2">
                    <a:lumMod val="50000"/>
                  </a:schemeClr>
                </a:solidFill>
              </a:rPr>
              <a:t>].</a:t>
            </a:r>
          </a:p>
          <a:p>
            <a:pPr marL="0" indent="0">
              <a:buNone/>
            </a:pPr>
            <a:endParaRPr lang="en-IN" dirty="0">
              <a:solidFill>
                <a:schemeClr val="accent2">
                  <a:lumMod val="50000"/>
                </a:schemeClr>
              </a:solidFill>
            </a:endParaRPr>
          </a:p>
        </p:txBody>
      </p:sp>
      <p:pic>
        <p:nvPicPr>
          <p:cNvPr id="5" name="Picture 4">
            <a:extLst>
              <a:ext uri="{FF2B5EF4-FFF2-40B4-BE49-F238E27FC236}">
                <a16:creationId xmlns:a16="http://schemas.microsoft.com/office/drawing/2014/main" id="{2AE656B1-481D-42F7-9D5C-18733F32D8D7}"/>
              </a:ext>
            </a:extLst>
          </p:cNvPr>
          <p:cNvPicPr>
            <a:picLocks noChangeAspect="1"/>
          </p:cNvPicPr>
          <p:nvPr/>
        </p:nvPicPr>
        <p:blipFill>
          <a:blip r:embed="rId2"/>
          <a:stretch>
            <a:fillRect/>
          </a:stretch>
        </p:blipFill>
        <p:spPr>
          <a:xfrm>
            <a:off x="286264" y="1534474"/>
            <a:ext cx="11619470" cy="850382"/>
          </a:xfrm>
          <a:prstGeom prst="rect">
            <a:avLst/>
          </a:prstGeom>
        </p:spPr>
      </p:pic>
      <p:pic>
        <p:nvPicPr>
          <p:cNvPr id="7" name="Picture 6">
            <a:extLst>
              <a:ext uri="{FF2B5EF4-FFF2-40B4-BE49-F238E27FC236}">
                <a16:creationId xmlns:a16="http://schemas.microsoft.com/office/drawing/2014/main" id="{971C3F18-910F-4F42-8B0F-5E0C3BF9A326}"/>
              </a:ext>
            </a:extLst>
          </p:cNvPr>
          <p:cNvPicPr>
            <a:picLocks noChangeAspect="1"/>
          </p:cNvPicPr>
          <p:nvPr/>
        </p:nvPicPr>
        <p:blipFill>
          <a:blip r:embed="rId3"/>
          <a:stretch>
            <a:fillRect/>
          </a:stretch>
        </p:blipFill>
        <p:spPr>
          <a:xfrm>
            <a:off x="864973" y="2550039"/>
            <a:ext cx="10280821" cy="1347975"/>
          </a:xfrm>
          <a:prstGeom prst="rect">
            <a:avLst/>
          </a:prstGeom>
        </p:spPr>
      </p:pic>
      <p:pic>
        <p:nvPicPr>
          <p:cNvPr id="9" name="Picture 8">
            <a:extLst>
              <a:ext uri="{FF2B5EF4-FFF2-40B4-BE49-F238E27FC236}">
                <a16:creationId xmlns:a16="http://schemas.microsoft.com/office/drawing/2014/main" id="{431E9142-18BB-4292-AB6B-F52601AC6E7B}"/>
              </a:ext>
            </a:extLst>
          </p:cNvPr>
          <p:cNvPicPr>
            <a:picLocks noChangeAspect="1"/>
          </p:cNvPicPr>
          <p:nvPr/>
        </p:nvPicPr>
        <p:blipFill>
          <a:blip r:embed="rId4"/>
          <a:stretch>
            <a:fillRect/>
          </a:stretch>
        </p:blipFill>
        <p:spPr>
          <a:xfrm>
            <a:off x="429397" y="4759585"/>
            <a:ext cx="11333204" cy="850382"/>
          </a:xfrm>
          <a:prstGeom prst="rect">
            <a:avLst/>
          </a:prstGeom>
        </p:spPr>
      </p:pic>
    </p:spTree>
    <p:extLst>
      <p:ext uri="{BB962C8B-B14F-4D97-AF65-F5344CB8AC3E}">
        <p14:creationId xmlns:p14="http://schemas.microsoft.com/office/powerpoint/2010/main" val="314702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E35D-384C-41A5-9D71-661FECB70437}"/>
              </a:ext>
            </a:extLst>
          </p:cNvPr>
          <p:cNvSpPr>
            <a:spLocks noGrp="1"/>
          </p:cNvSpPr>
          <p:nvPr>
            <p:ph type="title"/>
          </p:nvPr>
        </p:nvSpPr>
        <p:spPr>
          <a:xfrm>
            <a:off x="160638" y="172995"/>
            <a:ext cx="11887200" cy="643643"/>
          </a:xfrm>
        </p:spPr>
        <p:txBody>
          <a:bodyPr>
            <a:normAutofit/>
          </a:bodyPr>
          <a:lstStyle/>
          <a:p>
            <a:pPr algn="ctr"/>
            <a:r>
              <a:rPr lang="en-IN" sz="2800" dirty="0"/>
              <a:t>LIGHT-INDEPENDENT(DARK) PHASE[also called Biosynthetic phase]</a:t>
            </a:r>
          </a:p>
        </p:txBody>
      </p:sp>
      <p:sp>
        <p:nvSpPr>
          <p:cNvPr id="3" name="Content Placeholder 2">
            <a:extLst>
              <a:ext uri="{FF2B5EF4-FFF2-40B4-BE49-F238E27FC236}">
                <a16:creationId xmlns:a16="http://schemas.microsoft.com/office/drawing/2014/main" id="{CD2ECF11-8924-468A-9EBB-C7357452F4D9}"/>
              </a:ext>
            </a:extLst>
          </p:cNvPr>
          <p:cNvSpPr>
            <a:spLocks noGrp="1"/>
          </p:cNvSpPr>
          <p:nvPr>
            <p:ph idx="1"/>
          </p:nvPr>
        </p:nvSpPr>
        <p:spPr>
          <a:xfrm>
            <a:off x="160638" y="816638"/>
            <a:ext cx="11887200" cy="5781869"/>
          </a:xfrm>
        </p:spPr>
        <p:txBody>
          <a:bodyPr/>
          <a:lstStyle/>
          <a:p>
            <a:pPr marL="0" indent="0" algn="ctr">
              <a:buNone/>
            </a:pPr>
            <a:endParaRPr lang="en-IN" sz="2400" dirty="0">
              <a:solidFill>
                <a:schemeClr val="accent2">
                  <a:lumMod val="75000"/>
                </a:schemeClr>
              </a:solidFill>
            </a:endParaRPr>
          </a:p>
          <a:p>
            <a:pPr marL="0" indent="0" algn="ctr">
              <a:buNone/>
            </a:pPr>
            <a:r>
              <a:rPr lang="en-IN" sz="2400" dirty="0">
                <a:solidFill>
                  <a:schemeClr val="accent2">
                    <a:lumMod val="75000"/>
                  </a:schemeClr>
                </a:solidFill>
              </a:rPr>
              <a:t>The new term light independent phase</a:t>
            </a:r>
          </a:p>
          <a:p>
            <a:pPr marL="0" indent="0" algn="ctr">
              <a:buNone/>
            </a:pPr>
            <a:r>
              <a:rPr lang="en-IN" dirty="0">
                <a:solidFill>
                  <a:srgbClr val="993300"/>
                </a:solidFill>
              </a:rPr>
              <a:t>The old term “dark phase” did not mean that it occurs when it is dark at night. It only meant that the reactions are not dependent on light. that is why, it is now better to call it “light independent phase” </a:t>
            </a:r>
          </a:p>
          <a:p>
            <a:pPr marL="0" indent="0" algn="ctr">
              <a:buNone/>
            </a:pPr>
            <a:endParaRPr lang="en-IN" dirty="0">
              <a:solidFill>
                <a:srgbClr val="993300"/>
              </a:solidFill>
            </a:endParaRPr>
          </a:p>
          <a:p>
            <a:pPr marL="0" indent="0">
              <a:buNone/>
            </a:pPr>
            <a:r>
              <a:rPr lang="en-IN" dirty="0">
                <a:solidFill>
                  <a:schemeClr val="accent2">
                    <a:lumMod val="50000"/>
                  </a:schemeClr>
                </a:solidFill>
              </a:rPr>
              <a:t>The reactions in this phase do not require light energy, and occur simultaneously with the light reaction (time gap between the two being less than even one-thousandth of a second).</a:t>
            </a:r>
          </a:p>
          <a:p>
            <a:pPr marL="0" indent="0">
              <a:buNone/>
            </a:pPr>
            <a:endParaRPr lang="en-IN" dirty="0">
              <a:solidFill>
                <a:schemeClr val="accent2">
                  <a:lumMod val="50000"/>
                </a:schemeClr>
              </a:solidFill>
            </a:endParaRPr>
          </a:p>
          <a:p>
            <a:pPr marL="0" indent="0" algn="ctr">
              <a:buNone/>
            </a:pPr>
            <a:r>
              <a:rPr lang="en-IN" dirty="0">
                <a:solidFill>
                  <a:srgbClr val="993300"/>
                </a:solidFill>
              </a:rPr>
              <a:t>Conversion of glucose into starch and other chemicals:</a:t>
            </a:r>
          </a:p>
          <a:p>
            <a:pPr marL="0" indent="0">
              <a:buNone/>
            </a:pPr>
            <a:r>
              <a:rPr lang="en-IN" dirty="0">
                <a:solidFill>
                  <a:schemeClr val="accent2">
                    <a:lumMod val="50000"/>
                  </a:schemeClr>
                </a:solidFill>
              </a:rPr>
              <a:t>Most green plants convert glucose into </a:t>
            </a:r>
            <a:r>
              <a:rPr lang="en-IN" b="1" dirty="0">
                <a:solidFill>
                  <a:srgbClr val="993300"/>
                </a:solidFill>
              </a:rPr>
              <a:t>starch </a:t>
            </a:r>
            <a:r>
              <a:rPr lang="en-IN" dirty="0">
                <a:solidFill>
                  <a:schemeClr val="accent2">
                    <a:lumMod val="50000"/>
                  </a:schemeClr>
                </a:solidFill>
              </a:rPr>
              <a:t>as soon as it is formed during photosynthesis. Several glucose molecules are transformed to produce one molecule of starch; this process is called </a:t>
            </a:r>
            <a:r>
              <a:rPr lang="en-IN" b="1" dirty="0">
                <a:solidFill>
                  <a:srgbClr val="993300"/>
                </a:solidFill>
              </a:rPr>
              <a:t>polymerisation. </a:t>
            </a:r>
            <a:r>
              <a:rPr lang="en-IN" b="1" dirty="0">
                <a:solidFill>
                  <a:schemeClr val="accent2">
                    <a:lumMod val="50000"/>
                  </a:schemeClr>
                </a:solidFill>
              </a:rPr>
              <a:t>Some plants change glucose to sucrose (cane sugar, which chemically is called disaccharide or double sugar), or some into oils, etc.</a:t>
            </a:r>
            <a:endParaRPr lang="en-IN" b="1" dirty="0">
              <a:solidFill>
                <a:srgbClr val="993300"/>
              </a:solidFill>
            </a:endParaRPr>
          </a:p>
        </p:txBody>
      </p:sp>
    </p:spTree>
    <p:extLst>
      <p:ext uri="{BB962C8B-B14F-4D97-AF65-F5344CB8AC3E}">
        <p14:creationId xmlns:p14="http://schemas.microsoft.com/office/powerpoint/2010/main" val="300103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8E7B-263A-4DC8-B7D8-9E5CA6DC0EE4}"/>
              </a:ext>
            </a:extLst>
          </p:cNvPr>
          <p:cNvSpPr>
            <a:spLocks noGrp="1"/>
          </p:cNvSpPr>
          <p:nvPr>
            <p:ph type="title"/>
          </p:nvPr>
        </p:nvSpPr>
        <p:spPr>
          <a:xfrm>
            <a:off x="111211" y="111211"/>
            <a:ext cx="11911913" cy="543697"/>
          </a:xfrm>
        </p:spPr>
        <p:txBody>
          <a:bodyPr>
            <a:normAutofit fontScale="90000"/>
          </a:bodyPr>
          <a:lstStyle/>
          <a:p>
            <a:pPr algn="ctr"/>
            <a:r>
              <a:rPr lang="en-IN" sz="3200" dirty="0"/>
              <a:t>ADAPTATIONS IN LEAF TO PEFORM PHOTOSYNTHESIS</a:t>
            </a:r>
          </a:p>
        </p:txBody>
      </p:sp>
      <p:sp>
        <p:nvSpPr>
          <p:cNvPr id="3" name="Content Placeholder 2">
            <a:extLst>
              <a:ext uri="{FF2B5EF4-FFF2-40B4-BE49-F238E27FC236}">
                <a16:creationId xmlns:a16="http://schemas.microsoft.com/office/drawing/2014/main" id="{FD0D3FEA-CEAF-48E9-8FE5-C7E998EAA2A4}"/>
              </a:ext>
            </a:extLst>
          </p:cNvPr>
          <p:cNvSpPr>
            <a:spLocks noGrp="1"/>
          </p:cNvSpPr>
          <p:nvPr>
            <p:ph idx="1"/>
          </p:nvPr>
        </p:nvSpPr>
        <p:spPr>
          <a:xfrm>
            <a:off x="111211" y="816639"/>
            <a:ext cx="11911913" cy="5930150"/>
          </a:xfrm>
        </p:spPr>
        <p:txBody>
          <a:bodyPr/>
          <a:lstStyle/>
          <a:p>
            <a:pPr>
              <a:buFont typeface="+mj-lt"/>
              <a:buAutoNum type="arabicPeriod"/>
            </a:pPr>
            <a:r>
              <a:rPr lang="en-IN" dirty="0">
                <a:solidFill>
                  <a:srgbClr val="993300"/>
                </a:solidFill>
              </a:rPr>
              <a:t>Large surface area </a:t>
            </a:r>
            <a:r>
              <a:rPr lang="en-IN" dirty="0">
                <a:solidFill>
                  <a:schemeClr val="accent2">
                    <a:lumMod val="50000"/>
                  </a:schemeClr>
                </a:solidFill>
              </a:rPr>
              <a:t>for maximum light absorption.(Narrowing of leaves in certain plants is to minimise transpiration in order to conserve water, as in oleander and pine).</a:t>
            </a:r>
          </a:p>
          <a:p>
            <a:pPr>
              <a:buFont typeface="+mj-lt"/>
              <a:buAutoNum type="arabicPeriod"/>
            </a:pPr>
            <a:r>
              <a:rPr lang="en-IN" dirty="0">
                <a:solidFill>
                  <a:srgbClr val="993300"/>
                </a:solidFill>
              </a:rPr>
              <a:t>Leaf arrangement </a:t>
            </a:r>
            <a:r>
              <a:rPr lang="en-IN" dirty="0">
                <a:solidFill>
                  <a:schemeClr val="accent2">
                    <a:lumMod val="50000"/>
                  </a:schemeClr>
                </a:solidFill>
              </a:rPr>
              <a:t>at the right angle to the light source to obtain maximum light.</a:t>
            </a:r>
          </a:p>
          <a:p>
            <a:pPr>
              <a:buFont typeface="+mj-lt"/>
              <a:buAutoNum type="arabicPeriod"/>
            </a:pPr>
            <a:r>
              <a:rPr lang="en-IN" dirty="0">
                <a:solidFill>
                  <a:srgbClr val="993300"/>
                </a:solidFill>
              </a:rPr>
              <a:t>Cuticle and upper epidermis </a:t>
            </a:r>
            <a:r>
              <a:rPr lang="en-IN" dirty="0">
                <a:solidFill>
                  <a:schemeClr val="accent2">
                    <a:lumMod val="50000"/>
                  </a:schemeClr>
                </a:solidFill>
              </a:rPr>
              <a:t>are transparent and water proof to allow light to enter freely.</a:t>
            </a:r>
          </a:p>
          <a:p>
            <a:pPr>
              <a:buFont typeface="+mj-lt"/>
              <a:buAutoNum type="arabicPeriod"/>
            </a:pPr>
            <a:r>
              <a:rPr lang="en-IN" dirty="0">
                <a:solidFill>
                  <a:srgbClr val="993300"/>
                </a:solidFill>
              </a:rPr>
              <a:t>Numerous stomata</a:t>
            </a:r>
            <a:r>
              <a:rPr lang="en-IN" dirty="0">
                <a:solidFill>
                  <a:schemeClr val="accent2">
                    <a:lumMod val="50000"/>
                  </a:schemeClr>
                </a:solidFill>
              </a:rPr>
              <a:t> allow rapid exchange of gases (oxygen and carbon dioxide).</a:t>
            </a:r>
          </a:p>
          <a:p>
            <a:pPr>
              <a:buFont typeface="+mj-lt"/>
              <a:buAutoNum type="arabicPeriod"/>
            </a:pPr>
            <a:r>
              <a:rPr lang="en-IN" dirty="0">
                <a:solidFill>
                  <a:srgbClr val="993300"/>
                </a:solidFill>
              </a:rPr>
              <a:t>The thinness of leaves </a:t>
            </a:r>
            <a:r>
              <a:rPr lang="en-IN" dirty="0">
                <a:solidFill>
                  <a:schemeClr val="accent2">
                    <a:lumMod val="50000"/>
                  </a:schemeClr>
                </a:solidFill>
              </a:rPr>
              <a:t>reduces the distance between cells facilitating rapid transport.</a:t>
            </a:r>
          </a:p>
          <a:p>
            <a:pPr>
              <a:buFont typeface="+mj-lt"/>
              <a:buAutoNum type="arabicPeriod"/>
            </a:pPr>
            <a:r>
              <a:rPr lang="en-IN" dirty="0">
                <a:solidFill>
                  <a:srgbClr val="993300"/>
                </a:solidFill>
              </a:rPr>
              <a:t>The chloroplasts </a:t>
            </a:r>
            <a:r>
              <a:rPr lang="en-IN" dirty="0">
                <a:solidFill>
                  <a:schemeClr val="accent2">
                    <a:lumMod val="50000"/>
                  </a:schemeClr>
                </a:solidFill>
              </a:rPr>
              <a:t>are concentrated in the upper layers of the leaf to obtain light energy quickly.</a:t>
            </a:r>
          </a:p>
          <a:p>
            <a:pPr>
              <a:buFont typeface="+mj-lt"/>
              <a:buAutoNum type="arabicPeriod"/>
            </a:pPr>
            <a:r>
              <a:rPr lang="en-IN" dirty="0">
                <a:solidFill>
                  <a:srgbClr val="993300"/>
                </a:solidFill>
              </a:rPr>
              <a:t>Extensive vein system </a:t>
            </a:r>
            <a:r>
              <a:rPr lang="en-IN" dirty="0">
                <a:solidFill>
                  <a:schemeClr val="accent2">
                    <a:lumMod val="50000"/>
                  </a:schemeClr>
                </a:solidFill>
              </a:rPr>
              <a:t>for rapid transport to and from the mesophyll cells.</a:t>
            </a:r>
          </a:p>
        </p:txBody>
      </p:sp>
      <p:pic>
        <p:nvPicPr>
          <p:cNvPr id="5" name="Picture 4">
            <a:extLst>
              <a:ext uri="{FF2B5EF4-FFF2-40B4-BE49-F238E27FC236}">
                <a16:creationId xmlns:a16="http://schemas.microsoft.com/office/drawing/2014/main" id="{91DCED57-BF1E-4923-9A28-BB7FF8E049DB}"/>
              </a:ext>
            </a:extLst>
          </p:cNvPr>
          <p:cNvPicPr>
            <a:picLocks noChangeAspect="1"/>
          </p:cNvPicPr>
          <p:nvPr/>
        </p:nvPicPr>
        <p:blipFill>
          <a:blip r:embed="rId2"/>
          <a:stretch>
            <a:fillRect/>
          </a:stretch>
        </p:blipFill>
        <p:spPr>
          <a:xfrm>
            <a:off x="280730" y="4015399"/>
            <a:ext cx="5476875" cy="2731390"/>
          </a:xfrm>
          <a:prstGeom prst="rect">
            <a:avLst/>
          </a:prstGeom>
        </p:spPr>
      </p:pic>
      <p:pic>
        <p:nvPicPr>
          <p:cNvPr id="7" name="Picture 6">
            <a:extLst>
              <a:ext uri="{FF2B5EF4-FFF2-40B4-BE49-F238E27FC236}">
                <a16:creationId xmlns:a16="http://schemas.microsoft.com/office/drawing/2014/main" id="{995AFA21-20D5-4AEA-BDA5-9CBBBE1E6CE1}"/>
              </a:ext>
            </a:extLst>
          </p:cNvPr>
          <p:cNvPicPr>
            <a:picLocks noChangeAspect="1"/>
          </p:cNvPicPr>
          <p:nvPr/>
        </p:nvPicPr>
        <p:blipFill>
          <a:blip r:embed="rId3"/>
          <a:stretch>
            <a:fillRect/>
          </a:stretch>
        </p:blipFill>
        <p:spPr>
          <a:xfrm>
            <a:off x="6060474" y="4015399"/>
            <a:ext cx="5962650" cy="2731390"/>
          </a:xfrm>
          <a:prstGeom prst="rect">
            <a:avLst/>
          </a:prstGeom>
        </p:spPr>
      </p:pic>
    </p:spTree>
    <p:extLst>
      <p:ext uri="{BB962C8B-B14F-4D97-AF65-F5344CB8AC3E}">
        <p14:creationId xmlns:p14="http://schemas.microsoft.com/office/powerpoint/2010/main" val="320089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137-F43D-4E01-B2FF-CAF492DCA16C}"/>
              </a:ext>
            </a:extLst>
          </p:cNvPr>
          <p:cNvSpPr>
            <a:spLocks noGrp="1"/>
          </p:cNvSpPr>
          <p:nvPr>
            <p:ph type="title"/>
          </p:nvPr>
        </p:nvSpPr>
        <p:spPr>
          <a:xfrm>
            <a:off x="111211" y="86498"/>
            <a:ext cx="11973697" cy="580768"/>
          </a:xfrm>
        </p:spPr>
        <p:txBody>
          <a:bodyPr>
            <a:normAutofit fontScale="90000"/>
          </a:bodyPr>
          <a:lstStyle/>
          <a:p>
            <a:pPr algn="ctr"/>
            <a:r>
              <a:rPr lang="en-IN" dirty="0"/>
              <a:t>END RESULT OF THE PRODUCTS OF PHOTOSYNTHESIS</a:t>
            </a:r>
          </a:p>
        </p:txBody>
      </p:sp>
      <p:sp>
        <p:nvSpPr>
          <p:cNvPr id="3" name="Content Placeholder 2">
            <a:extLst>
              <a:ext uri="{FF2B5EF4-FFF2-40B4-BE49-F238E27FC236}">
                <a16:creationId xmlns:a16="http://schemas.microsoft.com/office/drawing/2014/main" id="{6698D3AD-30B8-4EFA-B755-9CD38BE88985}"/>
              </a:ext>
            </a:extLst>
          </p:cNvPr>
          <p:cNvSpPr>
            <a:spLocks noGrp="1"/>
          </p:cNvSpPr>
          <p:nvPr>
            <p:ph idx="1"/>
          </p:nvPr>
        </p:nvSpPr>
        <p:spPr>
          <a:xfrm>
            <a:off x="111211" y="815546"/>
            <a:ext cx="11973697" cy="5696465"/>
          </a:xfrm>
        </p:spPr>
        <p:txBody>
          <a:bodyPr>
            <a:normAutofit/>
          </a:bodyPr>
          <a:lstStyle/>
          <a:p>
            <a:pPr marL="0" indent="0" algn="ctr">
              <a:buNone/>
            </a:pPr>
            <a:r>
              <a:rPr lang="en-IN" sz="2400" dirty="0">
                <a:solidFill>
                  <a:schemeClr val="accent2">
                    <a:lumMod val="75000"/>
                  </a:schemeClr>
                </a:solidFill>
              </a:rPr>
              <a:t>There are three end-products of photosynthesis:</a:t>
            </a:r>
          </a:p>
          <a:p>
            <a:pPr marL="0" indent="0">
              <a:buNone/>
            </a:pPr>
            <a:r>
              <a:rPr lang="en-IN" b="1" dirty="0">
                <a:solidFill>
                  <a:srgbClr val="993300"/>
                </a:solidFill>
              </a:rPr>
              <a:t>I.   Glucose</a:t>
            </a:r>
            <a:r>
              <a:rPr lang="en-IN" dirty="0">
                <a:solidFill>
                  <a:schemeClr val="accent2">
                    <a:lumMod val="75000"/>
                  </a:schemeClr>
                </a:solidFill>
              </a:rPr>
              <a:t> : The </a:t>
            </a:r>
            <a:r>
              <a:rPr lang="en-IN" dirty="0">
                <a:solidFill>
                  <a:srgbClr val="993300"/>
                </a:solidFill>
              </a:rPr>
              <a:t>simple sugar glucose </a:t>
            </a:r>
            <a:r>
              <a:rPr lang="en-IN" dirty="0">
                <a:solidFill>
                  <a:schemeClr val="accent2">
                    <a:lumMod val="75000"/>
                  </a:schemeClr>
                </a:solidFill>
              </a:rPr>
              <a:t>is used in four different ways as required by the plant: </a:t>
            </a:r>
            <a:r>
              <a:rPr lang="en-IN" sz="2400" dirty="0">
                <a:solidFill>
                  <a:schemeClr val="accent2">
                    <a:lumMod val="75000"/>
                  </a:schemeClr>
                </a:solidFill>
              </a:rPr>
              <a:t> </a:t>
            </a:r>
          </a:p>
          <a:p>
            <a:pPr>
              <a:buFont typeface="+mj-lt"/>
              <a:buAutoNum type="arabicPeriod"/>
            </a:pPr>
            <a:r>
              <a:rPr lang="en-IN" dirty="0">
                <a:solidFill>
                  <a:schemeClr val="accent2">
                    <a:lumMod val="75000"/>
                  </a:schemeClr>
                </a:solidFill>
              </a:rPr>
              <a:t>Immediately consumed by the plant cells</a:t>
            </a:r>
          </a:p>
          <a:p>
            <a:pPr>
              <a:buFont typeface="+mj-lt"/>
              <a:buAutoNum type="arabicPeriod"/>
            </a:pPr>
            <a:r>
              <a:rPr lang="en-IN" dirty="0">
                <a:solidFill>
                  <a:schemeClr val="accent2">
                    <a:lumMod val="75000"/>
                  </a:schemeClr>
                </a:solidFill>
              </a:rPr>
              <a:t>Stored in the form of insoluble starch</a:t>
            </a:r>
          </a:p>
          <a:p>
            <a:pPr>
              <a:buFont typeface="+mj-lt"/>
              <a:buAutoNum type="arabicPeriod"/>
            </a:pPr>
            <a:r>
              <a:rPr lang="en-IN" dirty="0">
                <a:solidFill>
                  <a:schemeClr val="accent2">
                    <a:lumMod val="75000"/>
                  </a:schemeClr>
                </a:solidFill>
              </a:rPr>
              <a:t>Converted into sucrose</a:t>
            </a:r>
          </a:p>
          <a:p>
            <a:pPr>
              <a:buFont typeface="+mj-lt"/>
              <a:buAutoNum type="arabicPeriod"/>
            </a:pPr>
            <a:r>
              <a:rPr lang="en-IN" dirty="0">
                <a:solidFill>
                  <a:schemeClr val="accent2">
                    <a:lumMod val="75000"/>
                  </a:schemeClr>
                </a:solidFill>
              </a:rPr>
              <a:t>Used in synthesising fats, proteins, etc.</a:t>
            </a:r>
          </a:p>
          <a:p>
            <a:pPr>
              <a:buFont typeface="+mj-lt"/>
              <a:buAutoNum type="arabicPeriod"/>
            </a:pPr>
            <a:endParaRPr lang="en-IN" dirty="0">
              <a:solidFill>
                <a:schemeClr val="accent2">
                  <a:lumMod val="75000"/>
                </a:schemeClr>
              </a:solidFill>
            </a:endParaRPr>
          </a:p>
          <a:p>
            <a:pPr marL="0" indent="0">
              <a:buNone/>
            </a:pPr>
            <a:r>
              <a:rPr lang="en-IN" b="1" dirty="0">
                <a:solidFill>
                  <a:srgbClr val="993300"/>
                </a:solidFill>
              </a:rPr>
              <a:t>II.   Water : </a:t>
            </a:r>
            <a:r>
              <a:rPr lang="en-IN" dirty="0">
                <a:solidFill>
                  <a:schemeClr val="accent2">
                    <a:lumMod val="75000"/>
                  </a:schemeClr>
                </a:solidFill>
              </a:rPr>
              <a:t>The water produced in the process may be re-utilized in the continuance of photosynthesis.</a:t>
            </a:r>
          </a:p>
          <a:p>
            <a:pPr marL="400050" indent="-400050">
              <a:buAutoNum type="romanUcPeriod" startAt="2"/>
            </a:pPr>
            <a:endParaRPr lang="en-IN" dirty="0">
              <a:solidFill>
                <a:schemeClr val="accent2">
                  <a:lumMod val="75000"/>
                </a:schemeClr>
              </a:solidFill>
            </a:endParaRPr>
          </a:p>
          <a:p>
            <a:pPr marL="0" indent="0">
              <a:buNone/>
            </a:pPr>
            <a:r>
              <a:rPr lang="en-IN" b="1" dirty="0">
                <a:solidFill>
                  <a:srgbClr val="993300"/>
                </a:solidFill>
              </a:rPr>
              <a:t>III.  Oxygen : </a:t>
            </a:r>
            <a:r>
              <a:rPr lang="en-IN" dirty="0">
                <a:solidFill>
                  <a:schemeClr val="accent2">
                    <a:lumMod val="75000"/>
                  </a:schemeClr>
                </a:solidFill>
              </a:rPr>
              <a:t>Some of the oxygen may be used in respiration in the leaf cells (the phenomenon is called photorespiration), but the major portion of it is not required and it diffuses out into the atmosphere through the stomata. In a sense, even this oxygen is not a waste, because all organisms require it for their existence including the plants which require it at night.</a:t>
            </a:r>
          </a:p>
        </p:txBody>
      </p:sp>
    </p:spTree>
    <p:extLst>
      <p:ext uri="{BB962C8B-B14F-4D97-AF65-F5344CB8AC3E}">
        <p14:creationId xmlns:p14="http://schemas.microsoft.com/office/powerpoint/2010/main" val="86210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68B9-7B86-4C03-A9F5-4EB28BB5E65F}"/>
              </a:ext>
            </a:extLst>
          </p:cNvPr>
          <p:cNvSpPr>
            <a:spLocks noGrp="1"/>
          </p:cNvSpPr>
          <p:nvPr>
            <p:ph type="title"/>
          </p:nvPr>
        </p:nvSpPr>
        <p:spPr>
          <a:xfrm>
            <a:off x="135925" y="123568"/>
            <a:ext cx="11924270" cy="580767"/>
          </a:xfrm>
        </p:spPr>
        <p:txBody>
          <a:bodyPr>
            <a:normAutofit fontScale="90000"/>
          </a:bodyPr>
          <a:lstStyle/>
          <a:p>
            <a:pPr algn="ctr"/>
            <a:r>
              <a:rPr lang="en-IN" dirty="0"/>
              <a:t>FACTORS AFFECTING PHOTOSYNTHESIS</a:t>
            </a:r>
          </a:p>
        </p:txBody>
      </p:sp>
      <p:sp>
        <p:nvSpPr>
          <p:cNvPr id="3" name="Content Placeholder 2">
            <a:extLst>
              <a:ext uri="{FF2B5EF4-FFF2-40B4-BE49-F238E27FC236}">
                <a16:creationId xmlns:a16="http://schemas.microsoft.com/office/drawing/2014/main" id="{23447E41-633D-4A06-9C73-23F17080C8CB}"/>
              </a:ext>
            </a:extLst>
          </p:cNvPr>
          <p:cNvSpPr>
            <a:spLocks noGrp="1"/>
          </p:cNvSpPr>
          <p:nvPr>
            <p:ph idx="1"/>
          </p:nvPr>
        </p:nvSpPr>
        <p:spPr>
          <a:xfrm>
            <a:off x="131805" y="704335"/>
            <a:ext cx="11924270" cy="6030097"/>
          </a:xfrm>
        </p:spPr>
        <p:txBody>
          <a:bodyPr/>
          <a:lstStyle/>
          <a:p>
            <a:pPr>
              <a:buAutoNum type="alphaUcPeriod"/>
            </a:pPr>
            <a:r>
              <a:rPr lang="en-IN" sz="2400" dirty="0">
                <a:solidFill>
                  <a:schemeClr val="accent2">
                    <a:lumMod val="75000"/>
                  </a:schemeClr>
                </a:solidFill>
              </a:rPr>
              <a:t>EXTERNAL FACTORS</a:t>
            </a:r>
          </a:p>
          <a:p>
            <a:pPr marL="0" indent="0">
              <a:buNone/>
            </a:pPr>
            <a:r>
              <a:rPr lang="en-IN" dirty="0">
                <a:solidFill>
                  <a:schemeClr val="accent2">
                    <a:lumMod val="75000"/>
                  </a:schemeClr>
                </a:solidFill>
              </a:rPr>
              <a:t>1.  </a:t>
            </a:r>
            <a:r>
              <a:rPr lang="en-IN" b="1" dirty="0">
                <a:solidFill>
                  <a:srgbClr val="993300"/>
                </a:solidFill>
              </a:rPr>
              <a:t>Light intensity and Carbon dioxide concentration</a:t>
            </a:r>
          </a:p>
          <a:p>
            <a:pPr marL="0" indent="0">
              <a:buNone/>
            </a:pPr>
            <a:r>
              <a:rPr lang="en-IN" dirty="0">
                <a:solidFill>
                  <a:schemeClr val="accent2">
                    <a:lumMod val="50000"/>
                  </a:schemeClr>
                </a:solidFill>
              </a:rPr>
              <a:t>One would easily think that the rate of photosynthesis will increase with light intensity. To some extent, it is true. Photosynthesis increase with the light intensity up to a certain limit only, and then it gets stabilised at the point S’ (0.02% Carbon dioxide). But if, at this point, the photosynthesis also increase further and again gets stabilised at a point S” = (0.05% Carbon dioxide) for the two factors together.</a:t>
            </a:r>
          </a:p>
          <a:p>
            <a:pPr marL="0" indent="0">
              <a:buNone/>
            </a:pPr>
            <a:r>
              <a:rPr lang="en-IN" dirty="0">
                <a:solidFill>
                  <a:schemeClr val="accent2">
                    <a:lumMod val="50000"/>
                  </a:schemeClr>
                </a:solidFill>
              </a:rPr>
              <a:t>2. </a:t>
            </a:r>
            <a:r>
              <a:rPr lang="en-IN" b="1" dirty="0">
                <a:solidFill>
                  <a:srgbClr val="993300"/>
                </a:solidFill>
              </a:rPr>
              <a:t>Temperature </a:t>
            </a:r>
          </a:p>
          <a:p>
            <a:pPr marL="0" indent="0">
              <a:buNone/>
            </a:pPr>
            <a:r>
              <a:rPr lang="en-IN" dirty="0">
                <a:solidFill>
                  <a:schemeClr val="accent2">
                    <a:lumMod val="50000"/>
                  </a:schemeClr>
                </a:solidFill>
              </a:rPr>
              <a:t>With the rise in temperature, the rate of photosynthesis rises. This rise occurs up to the optimum temperature of 35 degree C (maximum suitable temperature when the photosynthesis occurs best) after which the rate falls and stops above 40 degree C. at this uppermost limit, the enzymes are destroyed. A rise of 10 degree C to the optimum  temperature (35 degree C) doubles the rate of photosynthesis. For example, a rise from 20 degree C to 30 degree C, or 22 degree C to 32 degree C, or 25 degree C to 35 degree C, doubles the rate of photosynthesis.</a:t>
            </a:r>
          </a:p>
          <a:p>
            <a:pPr marL="0" indent="0">
              <a:buNone/>
            </a:pPr>
            <a:r>
              <a:rPr lang="en-IN" b="1" dirty="0">
                <a:solidFill>
                  <a:srgbClr val="993300"/>
                </a:solidFill>
              </a:rPr>
              <a:t>3. Water Content</a:t>
            </a:r>
          </a:p>
          <a:p>
            <a:pPr marL="0" indent="0">
              <a:buNone/>
            </a:pPr>
            <a:r>
              <a:rPr lang="en-IN" dirty="0">
                <a:solidFill>
                  <a:schemeClr val="accent2">
                    <a:lumMod val="50000"/>
                  </a:schemeClr>
                </a:solidFill>
              </a:rPr>
              <a:t>The scarcity of water due to reduced absorption from the soil or due to an excessive loss through </a:t>
            </a:r>
            <a:r>
              <a:rPr lang="en-IN" dirty="0" err="1">
                <a:solidFill>
                  <a:schemeClr val="accent2">
                    <a:lumMod val="50000"/>
                  </a:schemeClr>
                </a:solidFill>
              </a:rPr>
              <a:t>transpirartion</a:t>
            </a:r>
            <a:r>
              <a:rPr lang="en-IN" dirty="0">
                <a:solidFill>
                  <a:schemeClr val="accent2">
                    <a:lumMod val="50000"/>
                  </a:schemeClr>
                </a:solidFill>
              </a:rPr>
              <a:t> reduces the rate of photosynthesis by decreasing diffusive capacity (carbon dioxide intake) due to the closure of stomata. Only 1% of water absorbed by the root is utilised in photosynthesis.</a:t>
            </a:r>
          </a:p>
          <a:p>
            <a:pPr marL="0" indent="0">
              <a:buNone/>
            </a:pPr>
            <a:r>
              <a:rPr lang="en-IN" b="1" i="1" dirty="0">
                <a:solidFill>
                  <a:srgbClr val="993300"/>
                </a:solidFill>
                <a:effectLst>
                  <a:outerShdw blurRad="38100" dist="38100" dir="2700000" algn="tl">
                    <a:srgbClr val="000000">
                      <a:alpha val="43137"/>
                    </a:srgbClr>
                  </a:outerShdw>
                </a:effectLst>
              </a:rPr>
              <a:t>                                                                                                                                                                                              </a:t>
            </a:r>
          </a:p>
          <a:p>
            <a:pPr marL="0" indent="0">
              <a:buNone/>
            </a:pPr>
            <a:endParaRPr lang="en-IN" dirty="0">
              <a:solidFill>
                <a:schemeClr val="accent2">
                  <a:lumMod val="50000"/>
                </a:schemeClr>
              </a:solidFill>
            </a:endParaRPr>
          </a:p>
        </p:txBody>
      </p:sp>
    </p:spTree>
    <p:extLst>
      <p:ext uri="{BB962C8B-B14F-4D97-AF65-F5344CB8AC3E}">
        <p14:creationId xmlns:p14="http://schemas.microsoft.com/office/powerpoint/2010/main" val="188375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0FCD-396E-436B-B2FE-02EF9D112611}"/>
              </a:ext>
            </a:extLst>
          </p:cNvPr>
          <p:cNvSpPr>
            <a:spLocks noGrp="1"/>
          </p:cNvSpPr>
          <p:nvPr>
            <p:ph type="title"/>
          </p:nvPr>
        </p:nvSpPr>
        <p:spPr>
          <a:xfrm>
            <a:off x="111211" y="135924"/>
            <a:ext cx="11936627" cy="543698"/>
          </a:xfrm>
        </p:spPr>
        <p:txBody>
          <a:bodyPr>
            <a:noAutofit/>
          </a:bodyPr>
          <a:lstStyle/>
          <a:p>
            <a:r>
              <a:rPr lang="en-IN" sz="2400" dirty="0">
                <a:solidFill>
                  <a:schemeClr val="accent2">
                    <a:lumMod val="75000"/>
                  </a:schemeClr>
                </a:solidFill>
              </a:rPr>
              <a:t>INTERNAL FACTORS</a:t>
            </a:r>
          </a:p>
        </p:txBody>
      </p:sp>
      <p:sp>
        <p:nvSpPr>
          <p:cNvPr id="3" name="Content Placeholder 2">
            <a:extLst>
              <a:ext uri="{FF2B5EF4-FFF2-40B4-BE49-F238E27FC236}">
                <a16:creationId xmlns:a16="http://schemas.microsoft.com/office/drawing/2014/main" id="{C2118D74-D454-4353-BFD4-AF03882F037C}"/>
              </a:ext>
            </a:extLst>
          </p:cNvPr>
          <p:cNvSpPr>
            <a:spLocks noGrp="1"/>
          </p:cNvSpPr>
          <p:nvPr>
            <p:ph idx="1"/>
          </p:nvPr>
        </p:nvSpPr>
        <p:spPr>
          <a:xfrm>
            <a:off x="111211" y="679623"/>
            <a:ext cx="11936627" cy="2150074"/>
          </a:xfrm>
        </p:spPr>
        <p:txBody>
          <a:bodyPr>
            <a:noAutofit/>
          </a:bodyPr>
          <a:lstStyle/>
          <a:p>
            <a:pPr marL="400050" indent="-400050">
              <a:buAutoNum type="romanUcPeriod"/>
            </a:pPr>
            <a:r>
              <a:rPr lang="en-IN" b="1" dirty="0">
                <a:solidFill>
                  <a:srgbClr val="993300"/>
                </a:solidFill>
              </a:rPr>
              <a:t>Chlorophyll </a:t>
            </a:r>
            <a:r>
              <a:rPr lang="en-IN" dirty="0">
                <a:solidFill>
                  <a:schemeClr val="accent2">
                    <a:lumMod val="50000"/>
                  </a:schemeClr>
                </a:solidFill>
              </a:rPr>
              <a:t>– Nutritional deficiencies of minerals cause loss of chlorophyll, and hence the drop in trapping solar energy.</a:t>
            </a:r>
          </a:p>
          <a:p>
            <a:pPr marL="400050" indent="-400050">
              <a:buAutoNum type="romanUcPeriod"/>
            </a:pPr>
            <a:r>
              <a:rPr lang="en-IN" b="1" dirty="0">
                <a:solidFill>
                  <a:srgbClr val="993300"/>
                </a:solidFill>
              </a:rPr>
              <a:t>Protoplasm </a:t>
            </a:r>
            <a:r>
              <a:rPr lang="en-IN" dirty="0">
                <a:solidFill>
                  <a:schemeClr val="accent2">
                    <a:lumMod val="50000"/>
                  </a:schemeClr>
                </a:solidFill>
              </a:rPr>
              <a:t>– Dehydration of protoplasm for some reason reduces the rate of photosynthesis. Similarly, the accumulation of carbohydrates (sugar and starch) also reduces the rate of photosynthesis.</a:t>
            </a:r>
          </a:p>
          <a:p>
            <a:pPr marL="400050" indent="-400050">
              <a:buAutoNum type="romanUcPeriod"/>
            </a:pPr>
            <a:r>
              <a:rPr lang="en-IN" b="1" dirty="0">
                <a:solidFill>
                  <a:srgbClr val="993300"/>
                </a:solidFill>
              </a:rPr>
              <a:t>Structure of leaf </a:t>
            </a:r>
            <a:r>
              <a:rPr lang="en-IN" dirty="0">
                <a:solidFill>
                  <a:schemeClr val="accent2">
                    <a:lumMod val="50000"/>
                  </a:schemeClr>
                </a:solidFill>
              </a:rPr>
              <a:t>– The thickness of cuticle, the distribution of stomata and the size of the leaf influence the amount of light and the amount of carbon dioxide entering the leaf.</a:t>
            </a:r>
            <a:br>
              <a:rPr lang="en-IN" dirty="0">
                <a:solidFill>
                  <a:schemeClr val="accent2">
                    <a:lumMod val="50000"/>
                  </a:schemeClr>
                </a:solidFill>
              </a:rPr>
            </a:br>
            <a:endParaRPr lang="en-IN" dirty="0">
              <a:solidFill>
                <a:schemeClr val="accent2">
                  <a:lumMod val="50000"/>
                </a:schemeClr>
              </a:solidFill>
            </a:endParaRPr>
          </a:p>
        </p:txBody>
      </p:sp>
      <p:pic>
        <p:nvPicPr>
          <p:cNvPr id="9" name="Picture 8">
            <a:extLst>
              <a:ext uri="{FF2B5EF4-FFF2-40B4-BE49-F238E27FC236}">
                <a16:creationId xmlns:a16="http://schemas.microsoft.com/office/drawing/2014/main" id="{974A3AC1-6135-4C7B-A35E-F3EBE9967188}"/>
              </a:ext>
            </a:extLst>
          </p:cNvPr>
          <p:cNvPicPr>
            <a:picLocks noChangeAspect="1"/>
          </p:cNvPicPr>
          <p:nvPr/>
        </p:nvPicPr>
        <p:blipFill>
          <a:blip r:embed="rId2"/>
          <a:stretch>
            <a:fillRect/>
          </a:stretch>
        </p:blipFill>
        <p:spPr>
          <a:xfrm>
            <a:off x="144161" y="2829696"/>
            <a:ext cx="5527589" cy="3892379"/>
          </a:xfrm>
          <a:prstGeom prst="rect">
            <a:avLst/>
          </a:prstGeom>
        </p:spPr>
      </p:pic>
      <p:pic>
        <p:nvPicPr>
          <p:cNvPr id="11" name="Picture 10">
            <a:extLst>
              <a:ext uri="{FF2B5EF4-FFF2-40B4-BE49-F238E27FC236}">
                <a16:creationId xmlns:a16="http://schemas.microsoft.com/office/drawing/2014/main" id="{E5C9A778-DDBD-4449-AA59-10F30CF12A6F}"/>
              </a:ext>
            </a:extLst>
          </p:cNvPr>
          <p:cNvPicPr>
            <a:picLocks noChangeAspect="1"/>
          </p:cNvPicPr>
          <p:nvPr/>
        </p:nvPicPr>
        <p:blipFill>
          <a:blip r:embed="rId3"/>
          <a:stretch>
            <a:fillRect/>
          </a:stretch>
        </p:blipFill>
        <p:spPr>
          <a:xfrm>
            <a:off x="7080422" y="2829695"/>
            <a:ext cx="4609070" cy="3892379"/>
          </a:xfrm>
          <a:prstGeom prst="rect">
            <a:avLst/>
          </a:prstGeom>
        </p:spPr>
      </p:pic>
    </p:spTree>
    <p:extLst>
      <p:ext uri="{BB962C8B-B14F-4D97-AF65-F5344CB8AC3E}">
        <p14:creationId xmlns:p14="http://schemas.microsoft.com/office/powerpoint/2010/main" val="142222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2DCB-3CA0-4610-842B-E833B7617759}"/>
              </a:ext>
            </a:extLst>
          </p:cNvPr>
          <p:cNvSpPr>
            <a:spLocks noGrp="1"/>
          </p:cNvSpPr>
          <p:nvPr>
            <p:ph type="title"/>
          </p:nvPr>
        </p:nvSpPr>
        <p:spPr>
          <a:xfrm>
            <a:off x="135925" y="148281"/>
            <a:ext cx="11924270" cy="668357"/>
          </a:xfrm>
        </p:spPr>
        <p:txBody>
          <a:bodyPr>
            <a:normAutofit/>
          </a:bodyPr>
          <a:lstStyle/>
          <a:p>
            <a:pPr algn="ctr"/>
            <a:r>
              <a:rPr lang="en-IN" sz="3200" dirty="0"/>
              <a:t>EXPERIMENTS ON PHOTOSYNTHESIS</a:t>
            </a:r>
          </a:p>
        </p:txBody>
      </p:sp>
      <p:sp>
        <p:nvSpPr>
          <p:cNvPr id="3" name="Content Placeholder 2">
            <a:extLst>
              <a:ext uri="{FF2B5EF4-FFF2-40B4-BE49-F238E27FC236}">
                <a16:creationId xmlns:a16="http://schemas.microsoft.com/office/drawing/2014/main" id="{DD1C0E04-93E9-40D3-9693-005E2AB9934F}"/>
              </a:ext>
            </a:extLst>
          </p:cNvPr>
          <p:cNvSpPr>
            <a:spLocks noGrp="1"/>
          </p:cNvSpPr>
          <p:nvPr>
            <p:ph idx="1"/>
          </p:nvPr>
        </p:nvSpPr>
        <p:spPr>
          <a:xfrm>
            <a:off x="135925" y="816639"/>
            <a:ext cx="11924270" cy="4731545"/>
          </a:xfrm>
        </p:spPr>
        <p:txBody>
          <a:bodyPr/>
          <a:lstStyle/>
          <a:p>
            <a:pPr marL="0" indent="0">
              <a:buNone/>
            </a:pPr>
            <a:r>
              <a:rPr lang="en-IN" dirty="0">
                <a:solidFill>
                  <a:schemeClr val="accent2">
                    <a:lumMod val="50000"/>
                  </a:schemeClr>
                </a:solidFill>
              </a:rPr>
              <a:t>A number of experiments can  be performed for proving the various conditions and requirements necessary for photosynthesis.</a:t>
            </a:r>
          </a:p>
          <a:p>
            <a:pPr marL="0" indent="0">
              <a:buNone/>
            </a:pPr>
            <a:r>
              <a:rPr lang="en-IN" b="1" dirty="0">
                <a:solidFill>
                  <a:srgbClr val="993300"/>
                </a:solidFill>
              </a:rPr>
              <a:t>De-starching (Removal of starch) : </a:t>
            </a:r>
            <a:r>
              <a:rPr lang="en-IN" dirty="0">
                <a:solidFill>
                  <a:schemeClr val="accent2">
                    <a:lumMod val="50000"/>
                  </a:schemeClr>
                </a:solidFill>
              </a:rPr>
              <a:t>A plant used for experiments on photosynthesis should initially be placed in the dark for 24 to 48 hours to de-starch the leaves. During this period, all the starch will be removed from the leaves and stored in the storage organs. The leaves will not show the presence of starch.</a:t>
            </a:r>
          </a:p>
          <a:p>
            <a:pPr marL="0" indent="0">
              <a:buNone/>
            </a:pPr>
            <a:r>
              <a:rPr lang="en-IN" dirty="0">
                <a:solidFill>
                  <a:schemeClr val="accent2">
                    <a:lumMod val="50000"/>
                  </a:schemeClr>
                </a:solidFill>
              </a:rPr>
              <a:t>A de-starched plant is one whose leaves are free from starch.</a:t>
            </a:r>
          </a:p>
          <a:p>
            <a:pPr marL="0" indent="0">
              <a:buNone/>
            </a:pPr>
            <a:r>
              <a:rPr lang="en-IN" sz="2400" b="1" dirty="0">
                <a:solidFill>
                  <a:srgbClr val="993300"/>
                </a:solidFill>
              </a:rPr>
              <a:t>To test a leaf for starch (Iodine test).</a:t>
            </a:r>
          </a:p>
          <a:p>
            <a:pPr>
              <a:buFont typeface="Arial" panose="020B0604020202020204" pitchFamily="34" charset="0"/>
              <a:buChar char="•"/>
            </a:pPr>
            <a:r>
              <a:rPr lang="en-IN" dirty="0">
                <a:solidFill>
                  <a:schemeClr val="accent2">
                    <a:lumMod val="50000"/>
                  </a:schemeClr>
                </a:solidFill>
              </a:rPr>
              <a:t>Dip the leaf in boiling water for a minute to kill the cells.</a:t>
            </a:r>
          </a:p>
          <a:p>
            <a:pPr>
              <a:buFont typeface="Arial" panose="020B0604020202020204" pitchFamily="34" charset="0"/>
              <a:buChar char="•"/>
            </a:pPr>
            <a:r>
              <a:rPr lang="en-IN" dirty="0">
                <a:solidFill>
                  <a:schemeClr val="accent2">
                    <a:lumMod val="50000"/>
                  </a:schemeClr>
                </a:solidFill>
              </a:rPr>
              <a:t>Boil the leaf in methylated spirit over a water bath till it becomes pale-white due to the removal of chlorophyll. The leaf now becomes hard and brittle.</a:t>
            </a:r>
          </a:p>
          <a:p>
            <a:pPr>
              <a:buFont typeface="Arial" panose="020B0604020202020204" pitchFamily="34" charset="0"/>
              <a:buChar char="•"/>
            </a:pPr>
            <a:r>
              <a:rPr lang="en-IN" dirty="0">
                <a:solidFill>
                  <a:schemeClr val="accent2">
                    <a:lumMod val="50000"/>
                  </a:schemeClr>
                </a:solidFill>
              </a:rPr>
              <a:t>Place it again in hot water to soften it.</a:t>
            </a:r>
          </a:p>
          <a:p>
            <a:pPr>
              <a:buFont typeface="Arial" panose="020B0604020202020204" pitchFamily="34" charset="0"/>
              <a:buChar char="•"/>
            </a:pPr>
            <a:r>
              <a:rPr lang="en-IN" dirty="0">
                <a:solidFill>
                  <a:schemeClr val="accent2">
                    <a:lumMod val="50000"/>
                  </a:schemeClr>
                </a:solidFill>
              </a:rPr>
              <a:t>Spread the leaf in a dish and pour iodine solution on it. The presence of starch will be indicated by a blue-black colour. A leaf without starch will show brown colouration.</a:t>
            </a:r>
          </a:p>
        </p:txBody>
      </p:sp>
    </p:spTree>
    <p:extLst>
      <p:ext uri="{BB962C8B-B14F-4D97-AF65-F5344CB8AC3E}">
        <p14:creationId xmlns:p14="http://schemas.microsoft.com/office/powerpoint/2010/main" val="421371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276B-FC61-4FB7-AB6A-8791F9CAC61B}"/>
              </a:ext>
            </a:extLst>
          </p:cNvPr>
          <p:cNvSpPr>
            <a:spLocks noGrp="1"/>
          </p:cNvSpPr>
          <p:nvPr>
            <p:ph type="title"/>
          </p:nvPr>
        </p:nvSpPr>
        <p:spPr>
          <a:xfrm>
            <a:off x="185351" y="160638"/>
            <a:ext cx="11837773" cy="580767"/>
          </a:xfrm>
        </p:spPr>
        <p:txBody>
          <a:bodyPr>
            <a:normAutofit/>
          </a:bodyPr>
          <a:lstStyle/>
          <a:p>
            <a:r>
              <a:rPr lang="en-IN" sz="2800" dirty="0"/>
              <a:t>Experiment 1: To show that chlorophyll is necessary for photosynthesis</a:t>
            </a:r>
          </a:p>
        </p:txBody>
      </p:sp>
      <p:sp>
        <p:nvSpPr>
          <p:cNvPr id="3" name="Content Placeholder 2">
            <a:extLst>
              <a:ext uri="{FF2B5EF4-FFF2-40B4-BE49-F238E27FC236}">
                <a16:creationId xmlns:a16="http://schemas.microsoft.com/office/drawing/2014/main" id="{B3EC543D-D372-4AD5-AB1D-FE72B3A4148C}"/>
              </a:ext>
            </a:extLst>
          </p:cNvPr>
          <p:cNvSpPr>
            <a:spLocks noGrp="1"/>
          </p:cNvSpPr>
          <p:nvPr>
            <p:ph idx="1"/>
          </p:nvPr>
        </p:nvSpPr>
        <p:spPr>
          <a:xfrm>
            <a:off x="185351" y="741406"/>
            <a:ext cx="11837773" cy="3274540"/>
          </a:xfrm>
        </p:spPr>
        <p:txBody>
          <a:bodyPr/>
          <a:lstStyle/>
          <a:p>
            <a:pPr marL="0" indent="0">
              <a:buNone/>
            </a:pPr>
            <a:r>
              <a:rPr lang="en-IN" dirty="0">
                <a:solidFill>
                  <a:schemeClr val="accent2">
                    <a:lumMod val="50000"/>
                  </a:schemeClr>
                </a:solidFill>
              </a:rPr>
              <a:t>Take a plant with variegated leaves having some green and some non-green  areas.</a:t>
            </a:r>
          </a:p>
          <a:p>
            <a:pPr marL="0" indent="0">
              <a:buNone/>
            </a:pPr>
            <a:r>
              <a:rPr lang="en-IN" dirty="0">
                <a:solidFill>
                  <a:schemeClr val="accent2">
                    <a:lumMod val="50000"/>
                  </a:schemeClr>
                </a:solidFill>
              </a:rPr>
              <a:t>Examples : Coleus, Geranium and Croton.</a:t>
            </a:r>
          </a:p>
          <a:p>
            <a:pPr>
              <a:buFont typeface="Arial" panose="020B0604020202020204" pitchFamily="34" charset="0"/>
              <a:buChar char="•"/>
            </a:pPr>
            <a:r>
              <a:rPr lang="en-IN" dirty="0">
                <a:solidFill>
                  <a:schemeClr val="accent2">
                    <a:lumMod val="50000"/>
                  </a:schemeClr>
                </a:solidFill>
              </a:rPr>
              <a:t>De-starch the leaves by keeping the plant in a dark room for a few days.</a:t>
            </a:r>
          </a:p>
          <a:p>
            <a:pPr>
              <a:buFont typeface="Arial" panose="020B0604020202020204" pitchFamily="34" charset="0"/>
              <a:buChar char="•"/>
            </a:pPr>
            <a:r>
              <a:rPr lang="en-IN" dirty="0">
                <a:solidFill>
                  <a:schemeClr val="accent2">
                    <a:lumMod val="50000"/>
                  </a:schemeClr>
                </a:solidFill>
              </a:rPr>
              <a:t>Place the plant in the sun.</a:t>
            </a:r>
          </a:p>
          <a:p>
            <a:pPr>
              <a:buFont typeface="Arial" panose="020B0604020202020204" pitchFamily="34" charset="0"/>
              <a:buChar char="•"/>
            </a:pPr>
            <a:r>
              <a:rPr lang="en-IN" dirty="0">
                <a:solidFill>
                  <a:schemeClr val="accent2">
                    <a:lumMod val="50000"/>
                  </a:schemeClr>
                </a:solidFill>
              </a:rPr>
              <a:t>After a few hours, pluck one leaf.</a:t>
            </a:r>
          </a:p>
          <a:p>
            <a:pPr>
              <a:buFont typeface="Arial" panose="020B0604020202020204" pitchFamily="34" charset="0"/>
              <a:buChar char="•"/>
            </a:pPr>
            <a:r>
              <a:rPr lang="en-IN" dirty="0">
                <a:solidFill>
                  <a:schemeClr val="accent2">
                    <a:lumMod val="50000"/>
                  </a:schemeClr>
                </a:solidFill>
              </a:rPr>
              <a:t>Make its outline on paper and mark the green and non-green areas on the outline.</a:t>
            </a:r>
          </a:p>
          <a:p>
            <a:pPr>
              <a:buFont typeface="Arial" panose="020B0604020202020204" pitchFamily="34" charset="0"/>
              <a:buChar char="•"/>
            </a:pPr>
            <a:r>
              <a:rPr lang="en-IN" dirty="0">
                <a:solidFill>
                  <a:schemeClr val="accent2">
                    <a:lumMod val="50000"/>
                  </a:schemeClr>
                </a:solidFill>
              </a:rPr>
              <a:t>Test the leaf for starch. Only the green parts</a:t>
            </a:r>
          </a:p>
          <a:p>
            <a:pPr>
              <a:buFont typeface="Arial" panose="020B0604020202020204" pitchFamily="34" charset="0"/>
              <a:buChar char="•"/>
            </a:pPr>
            <a:r>
              <a:rPr lang="en-IN" dirty="0">
                <a:solidFill>
                  <a:schemeClr val="accent2">
                    <a:lumMod val="50000"/>
                  </a:schemeClr>
                </a:solidFill>
              </a:rPr>
              <a:t>Of the leaf turn bluish, showing the presence of starch. </a:t>
            </a:r>
          </a:p>
        </p:txBody>
      </p:sp>
      <p:pic>
        <p:nvPicPr>
          <p:cNvPr id="5" name="Picture 4">
            <a:extLst>
              <a:ext uri="{FF2B5EF4-FFF2-40B4-BE49-F238E27FC236}">
                <a16:creationId xmlns:a16="http://schemas.microsoft.com/office/drawing/2014/main" id="{F0F4E434-CBF1-4052-BCA0-68A7CBD3B902}"/>
              </a:ext>
            </a:extLst>
          </p:cNvPr>
          <p:cNvPicPr>
            <a:picLocks noChangeAspect="1"/>
          </p:cNvPicPr>
          <p:nvPr/>
        </p:nvPicPr>
        <p:blipFill>
          <a:blip r:embed="rId2"/>
          <a:stretch>
            <a:fillRect/>
          </a:stretch>
        </p:blipFill>
        <p:spPr>
          <a:xfrm>
            <a:off x="6326659" y="3805784"/>
            <a:ext cx="5679990" cy="2891578"/>
          </a:xfrm>
          <a:prstGeom prst="rect">
            <a:avLst/>
          </a:prstGeom>
        </p:spPr>
      </p:pic>
    </p:spTree>
    <p:extLst>
      <p:ext uri="{BB962C8B-B14F-4D97-AF65-F5344CB8AC3E}">
        <p14:creationId xmlns:p14="http://schemas.microsoft.com/office/powerpoint/2010/main" val="222987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24A1-5756-41EA-8017-150E1DB62C61}"/>
              </a:ext>
            </a:extLst>
          </p:cNvPr>
          <p:cNvSpPr>
            <a:spLocks noGrp="1"/>
          </p:cNvSpPr>
          <p:nvPr>
            <p:ph type="title"/>
          </p:nvPr>
        </p:nvSpPr>
        <p:spPr>
          <a:xfrm>
            <a:off x="158579" y="98856"/>
            <a:ext cx="11874842" cy="630194"/>
          </a:xfrm>
        </p:spPr>
        <p:txBody>
          <a:bodyPr>
            <a:normAutofit/>
          </a:bodyPr>
          <a:lstStyle/>
          <a:p>
            <a:r>
              <a:rPr lang="en-IN" sz="2800" dirty="0"/>
              <a:t>Experiment 2 : To show that sunlight is necessary for photosynthesis.</a:t>
            </a:r>
          </a:p>
        </p:txBody>
      </p:sp>
      <p:sp>
        <p:nvSpPr>
          <p:cNvPr id="3" name="Content Placeholder 2">
            <a:extLst>
              <a:ext uri="{FF2B5EF4-FFF2-40B4-BE49-F238E27FC236}">
                <a16:creationId xmlns:a16="http://schemas.microsoft.com/office/drawing/2014/main" id="{DE2A3AED-D71F-4948-8A70-73F0E229EE89}"/>
              </a:ext>
            </a:extLst>
          </p:cNvPr>
          <p:cNvSpPr>
            <a:spLocks noGrp="1"/>
          </p:cNvSpPr>
          <p:nvPr>
            <p:ph idx="1"/>
          </p:nvPr>
        </p:nvSpPr>
        <p:spPr>
          <a:xfrm>
            <a:off x="160639" y="729050"/>
            <a:ext cx="11874842" cy="2285999"/>
          </a:xfrm>
        </p:spPr>
        <p:txBody>
          <a:bodyPr/>
          <a:lstStyle/>
          <a:p>
            <a:pPr>
              <a:buFont typeface="Arial" panose="020B0604020202020204" pitchFamily="34" charset="0"/>
              <a:buChar char="•"/>
            </a:pPr>
            <a:r>
              <a:rPr lang="en-IN" dirty="0">
                <a:solidFill>
                  <a:schemeClr val="accent2">
                    <a:lumMod val="50000"/>
                  </a:schemeClr>
                </a:solidFill>
              </a:rPr>
              <a:t>Take a plant with de-starched leaves</a:t>
            </a:r>
          </a:p>
          <a:p>
            <a:pPr>
              <a:buFont typeface="Arial" panose="020B0604020202020204" pitchFamily="34" charset="0"/>
              <a:buChar char="•"/>
            </a:pPr>
            <a:r>
              <a:rPr lang="en-IN" dirty="0">
                <a:solidFill>
                  <a:schemeClr val="accent2">
                    <a:lumMod val="50000"/>
                  </a:schemeClr>
                </a:solidFill>
              </a:rPr>
              <a:t>Cover one of its leaves with black paper on which a design is cut.</a:t>
            </a:r>
          </a:p>
          <a:p>
            <a:pPr>
              <a:buFont typeface="Arial" panose="020B0604020202020204" pitchFamily="34" charset="0"/>
              <a:buChar char="•"/>
            </a:pPr>
            <a:r>
              <a:rPr lang="en-IN" dirty="0">
                <a:solidFill>
                  <a:schemeClr val="accent2">
                    <a:lumMod val="50000"/>
                  </a:schemeClr>
                </a:solidFill>
              </a:rPr>
              <a:t>Place this plant in the sun.</a:t>
            </a:r>
          </a:p>
          <a:p>
            <a:pPr>
              <a:buFont typeface="Arial" panose="020B0604020202020204" pitchFamily="34" charset="0"/>
              <a:buChar char="•"/>
            </a:pPr>
            <a:r>
              <a:rPr lang="en-IN" dirty="0">
                <a:solidFill>
                  <a:schemeClr val="accent2">
                    <a:lumMod val="50000"/>
                  </a:schemeClr>
                </a:solidFill>
              </a:rPr>
              <a:t>After a few hours, test the leaf which is covered by black paper for the presence of starch.</a:t>
            </a:r>
          </a:p>
          <a:p>
            <a:pPr marL="0" indent="0">
              <a:buNone/>
            </a:pPr>
            <a:r>
              <a:rPr lang="en-IN" dirty="0">
                <a:solidFill>
                  <a:schemeClr val="accent2">
                    <a:lumMod val="50000"/>
                  </a:schemeClr>
                </a:solidFill>
              </a:rPr>
              <a:t>It will be observed that only the parts of the leaf, which could get light through the cut out design as well as those that were left uncovered by the  paper, turn blue-black, showing the presence of starch.</a:t>
            </a:r>
          </a:p>
        </p:txBody>
      </p:sp>
      <p:pic>
        <p:nvPicPr>
          <p:cNvPr id="5" name="Picture 4">
            <a:extLst>
              <a:ext uri="{FF2B5EF4-FFF2-40B4-BE49-F238E27FC236}">
                <a16:creationId xmlns:a16="http://schemas.microsoft.com/office/drawing/2014/main" id="{D4EEA474-FB46-4F55-9070-870DD1E55A7D}"/>
              </a:ext>
            </a:extLst>
          </p:cNvPr>
          <p:cNvPicPr>
            <a:picLocks noChangeAspect="1"/>
          </p:cNvPicPr>
          <p:nvPr/>
        </p:nvPicPr>
        <p:blipFill>
          <a:blip r:embed="rId2"/>
          <a:stretch>
            <a:fillRect/>
          </a:stretch>
        </p:blipFill>
        <p:spPr>
          <a:xfrm rot="16200000">
            <a:off x="4140486" y="-25689"/>
            <a:ext cx="3729795" cy="9811265"/>
          </a:xfrm>
          <a:prstGeom prst="rect">
            <a:avLst/>
          </a:prstGeom>
        </p:spPr>
      </p:pic>
    </p:spTree>
    <p:extLst>
      <p:ext uri="{BB962C8B-B14F-4D97-AF65-F5344CB8AC3E}">
        <p14:creationId xmlns:p14="http://schemas.microsoft.com/office/powerpoint/2010/main" val="248469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3FDF-F14A-4A29-9200-B8F4E6895C4B}"/>
              </a:ext>
            </a:extLst>
          </p:cNvPr>
          <p:cNvSpPr>
            <a:spLocks noGrp="1"/>
          </p:cNvSpPr>
          <p:nvPr>
            <p:ph type="title"/>
          </p:nvPr>
        </p:nvSpPr>
        <p:spPr>
          <a:xfrm>
            <a:off x="123567" y="98855"/>
            <a:ext cx="11936627" cy="630194"/>
          </a:xfrm>
        </p:spPr>
        <p:txBody>
          <a:bodyPr>
            <a:normAutofit/>
          </a:bodyPr>
          <a:lstStyle/>
          <a:p>
            <a:r>
              <a:rPr lang="en-IN" sz="2800" dirty="0"/>
              <a:t>Experiment3:To show that carbon dioxide is necessary for photosynthesis </a:t>
            </a:r>
          </a:p>
        </p:txBody>
      </p:sp>
      <p:sp>
        <p:nvSpPr>
          <p:cNvPr id="3" name="Content Placeholder 2">
            <a:extLst>
              <a:ext uri="{FF2B5EF4-FFF2-40B4-BE49-F238E27FC236}">
                <a16:creationId xmlns:a16="http://schemas.microsoft.com/office/drawing/2014/main" id="{0E699F53-0BB9-4319-BB3C-F24C7D5110F8}"/>
              </a:ext>
            </a:extLst>
          </p:cNvPr>
          <p:cNvSpPr>
            <a:spLocks noGrp="1"/>
          </p:cNvSpPr>
          <p:nvPr>
            <p:ph idx="1"/>
          </p:nvPr>
        </p:nvSpPr>
        <p:spPr>
          <a:xfrm>
            <a:off x="123567" y="729049"/>
            <a:ext cx="11936627" cy="6030095"/>
          </a:xfrm>
        </p:spPr>
        <p:txBody>
          <a:bodyPr/>
          <a:lstStyle/>
          <a:p>
            <a:pPr>
              <a:buFont typeface="Arial" panose="020B0604020202020204" pitchFamily="34" charset="0"/>
              <a:buChar char="•"/>
            </a:pPr>
            <a:r>
              <a:rPr lang="en-IN" dirty="0">
                <a:solidFill>
                  <a:schemeClr val="accent1">
                    <a:lumMod val="50000"/>
                  </a:schemeClr>
                </a:solidFill>
              </a:rPr>
              <a:t>Take a plant with de-starched leaves.</a:t>
            </a:r>
          </a:p>
          <a:p>
            <a:pPr>
              <a:buFont typeface="Arial" panose="020B0604020202020204" pitchFamily="34" charset="0"/>
              <a:buChar char="•"/>
            </a:pPr>
            <a:r>
              <a:rPr lang="en-IN" dirty="0">
                <a:solidFill>
                  <a:schemeClr val="accent1">
                    <a:lumMod val="50000"/>
                  </a:schemeClr>
                </a:solidFill>
              </a:rPr>
              <a:t>Insert a part (half) of one of its leaves (through a split cork) into a conical flask containing potassium hydroxide. (Potassium hydroxide absorbs carbon dioxide).</a:t>
            </a:r>
          </a:p>
          <a:p>
            <a:pPr>
              <a:buFont typeface="Arial" panose="020B0604020202020204" pitchFamily="34" charset="0"/>
              <a:buChar char="•"/>
            </a:pPr>
            <a:r>
              <a:rPr lang="en-IN" dirty="0">
                <a:solidFill>
                  <a:schemeClr val="accent1">
                    <a:lumMod val="50000"/>
                  </a:schemeClr>
                </a:solidFill>
              </a:rPr>
              <a:t>Leave the plant in sunlight.</a:t>
            </a:r>
          </a:p>
          <a:p>
            <a:pPr>
              <a:buFont typeface="Arial" panose="020B0604020202020204" pitchFamily="34" charset="0"/>
              <a:buChar char="•"/>
            </a:pPr>
            <a:r>
              <a:rPr lang="en-IN" dirty="0">
                <a:solidFill>
                  <a:schemeClr val="accent1">
                    <a:lumMod val="50000"/>
                  </a:schemeClr>
                </a:solidFill>
              </a:rPr>
              <a:t>After a few hours, test the leaf for starch.`</a:t>
            </a:r>
          </a:p>
          <a:p>
            <a:pPr marL="0" indent="0">
              <a:buNone/>
            </a:pPr>
            <a:r>
              <a:rPr lang="en-IN" dirty="0">
                <a:solidFill>
                  <a:schemeClr val="accent1">
                    <a:lumMod val="50000"/>
                  </a:schemeClr>
                </a:solidFill>
              </a:rPr>
              <a:t>The part of the leaf which was exposed to the atmosphere air becomes blue-black, and the part of the leaf inside the flask containing potassium hydroxide does not become blue-black, showing that part of the leaf outside the flask becomes the control experiment.</a:t>
            </a:r>
          </a:p>
          <a:p>
            <a:pPr marL="0" indent="0">
              <a:buNone/>
            </a:pPr>
            <a:r>
              <a:rPr lang="en-IN" dirty="0">
                <a:solidFill>
                  <a:schemeClr val="accent1">
                    <a:lumMod val="50000"/>
                  </a:schemeClr>
                </a:solidFill>
              </a:rPr>
              <a:t>Note : The same experiment can be modified. Half of the leaf outside the bottle will show the presence of starch while the other half will not</a:t>
            </a:r>
          </a:p>
        </p:txBody>
      </p:sp>
      <p:pic>
        <p:nvPicPr>
          <p:cNvPr id="5" name="Picture 4">
            <a:extLst>
              <a:ext uri="{FF2B5EF4-FFF2-40B4-BE49-F238E27FC236}">
                <a16:creationId xmlns:a16="http://schemas.microsoft.com/office/drawing/2014/main" id="{30DBF591-9D60-487C-88FC-41652BA8F493}"/>
              </a:ext>
            </a:extLst>
          </p:cNvPr>
          <p:cNvPicPr>
            <a:picLocks noChangeAspect="1"/>
          </p:cNvPicPr>
          <p:nvPr/>
        </p:nvPicPr>
        <p:blipFill>
          <a:blip r:embed="rId2"/>
          <a:stretch>
            <a:fillRect/>
          </a:stretch>
        </p:blipFill>
        <p:spPr>
          <a:xfrm rot="16200000">
            <a:off x="5557451" y="1998702"/>
            <a:ext cx="2842054" cy="6678828"/>
          </a:xfrm>
          <a:prstGeom prst="rect">
            <a:avLst/>
          </a:prstGeom>
        </p:spPr>
      </p:pic>
    </p:spTree>
    <p:extLst>
      <p:ext uri="{BB962C8B-B14F-4D97-AF65-F5344CB8AC3E}">
        <p14:creationId xmlns:p14="http://schemas.microsoft.com/office/powerpoint/2010/main" val="353469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1588-AE37-4977-925B-2D64D0C24FD3}"/>
              </a:ext>
            </a:extLst>
          </p:cNvPr>
          <p:cNvSpPr>
            <a:spLocks noGrp="1"/>
          </p:cNvSpPr>
          <p:nvPr>
            <p:ph type="title"/>
          </p:nvPr>
        </p:nvSpPr>
        <p:spPr>
          <a:xfrm>
            <a:off x="4237149" y="2382591"/>
            <a:ext cx="7813183" cy="605307"/>
          </a:xfrm>
        </p:spPr>
        <p:txBody>
          <a:bodyPr>
            <a:normAutofit fontScale="90000"/>
          </a:bodyPr>
          <a:lstStyle/>
          <a:p>
            <a:r>
              <a:rPr lang="en-US" dirty="0">
                <a:solidFill>
                  <a:srgbClr val="92D050"/>
                </a:solidFill>
              </a:rPr>
              <a:t>WHAT IS PHOTOSYNTHESIS ?</a:t>
            </a:r>
            <a:endParaRPr lang="en-IN" dirty="0">
              <a:solidFill>
                <a:srgbClr val="92D050"/>
              </a:solidFill>
            </a:endParaRPr>
          </a:p>
        </p:txBody>
      </p:sp>
      <p:sp>
        <p:nvSpPr>
          <p:cNvPr id="3" name="Content Placeholder 2">
            <a:extLst>
              <a:ext uri="{FF2B5EF4-FFF2-40B4-BE49-F238E27FC236}">
                <a16:creationId xmlns:a16="http://schemas.microsoft.com/office/drawing/2014/main" id="{A65BE18E-AFD1-469A-8ECD-1BCFCAD8D177}"/>
              </a:ext>
            </a:extLst>
          </p:cNvPr>
          <p:cNvSpPr>
            <a:spLocks noGrp="1"/>
          </p:cNvSpPr>
          <p:nvPr>
            <p:ph sz="half" idx="1"/>
          </p:nvPr>
        </p:nvSpPr>
        <p:spPr>
          <a:xfrm>
            <a:off x="141669" y="128789"/>
            <a:ext cx="3863662" cy="2524259"/>
          </a:xfrm>
        </p:spPr>
        <p:txBody>
          <a:bodyPr/>
          <a:lstStyle/>
          <a:p>
            <a:pPr marL="0" indent="0">
              <a:buNone/>
            </a:pPr>
            <a:r>
              <a:rPr lang="en-US" sz="2000" dirty="0">
                <a:solidFill>
                  <a:srgbClr val="92D050"/>
                </a:solidFill>
              </a:rPr>
              <a:t>PLANTS-SELF FOOD PRODUCERS</a:t>
            </a:r>
          </a:p>
          <a:p>
            <a:pPr marL="0" indent="0">
              <a:buNone/>
            </a:pPr>
            <a:endParaRPr lang="en-US" dirty="0">
              <a:solidFill>
                <a:schemeClr val="accent1">
                  <a:lumMod val="75000"/>
                </a:schemeClr>
              </a:solidFill>
            </a:endParaRPr>
          </a:p>
          <a:p>
            <a:pPr marL="0" indent="0">
              <a:buNone/>
            </a:pPr>
            <a:r>
              <a:rPr lang="en-US" dirty="0">
                <a:solidFill>
                  <a:schemeClr val="accent2">
                    <a:lumMod val="50000"/>
                  </a:schemeClr>
                </a:solidFill>
              </a:rPr>
              <a:t>All living organisms need food.</a:t>
            </a:r>
          </a:p>
          <a:p>
            <a:pPr marL="0" indent="0">
              <a:buNone/>
            </a:pPr>
            <a:r>
              <a:rPr lang="en-US" dirty="0">
                <a:solidFill>
                  <a:schemeClr val="accent2">
                    <a:lumMod val="50000"/>
                  </a:schemeClr>
                </a:solidFill>
              </a:rPr>
              <a:t>Animals obtain food from plants but plants prepare it for themselves by the process of photosynthesis. </a:t>
            </a:r>
          </a:p>
        </p:txBody>
      </p:sp>
      <p:sp>
        <p:nvSpPr>
          <p:cNvPr id="4" name="Content Placeholder 3">
            <a:extLst>
              <a:ext uri="{FF2B5EF4-FFF2-40B4-BE49-F238E27FC236}">
                <a16:creationId xmlns:a16="http://schemas.microsoft.com/office/drawing/2014/main" id="{145B7F72-46A3-488D-8820-5D99A1F639FC}"/>
              </a:ext>
            </a:extLst>
          </p:cNvPr>
          <p:cNvSpPr>
            <a:spLocks noGrp="1"/>
          </p:cNvSpPr>
          <p:nvPr>
            <p:ph sz="half" idx="2"/>
          </p:nvPr>
        </p:nvSpPr>
        <p:spPr>
          <a:xfrm>
            <a:off x="4875175" y="3140878"/>
            <a:ext cx="7091966" cy="3528811"/>
          </a:xfrm>
        </p:spPr>
        <p:txBody>
          <a:bodyPr/>
          <a:lstStyle/>
          <a:p>
            <a:r>
              <a:rPr lang="en-US" dirty="0">
                <a:solidFill>
                  <a:schemeClr val="accent2">
                    <a:lumMod val="50000"/>
                  </a:schemeClr>
                </a:solidFill>
              </a:rPr>
              <a:t>Photosynthesis is an important activity of all green plants which are able </a:t>
            </a:r>
            <a:r>
              <a:rPr lang="en-US" dirty="0">
                <a:solidFill>
                  <a:srgbClr val="993300"/>
                </a:solidFill>
              </a:rPr>
              <a:t>to </a:t>
            </a:r>
            <a:r>
              <a:rPr lang="en-US" b="1" i="1" dirty="0" err="1">
                <a:solidFill>
                  <a:srgbClr val="993300"/>
                </a:solidFill>
              </a:rPr>
              <a:t>synthesise</a:t>
            </a:r>
            <a:r>
              <a:rPr lang="en-US" b="1" i="1" dirty="0">
                <a:solidFill>
                  <a:srgbClr val="993300"/>
                </a:solidFill>
              </a:rPr>
              <a:t> food from carbon dioxide and water in the presence of chlorophyll and light energy. </a:t>
            </a:r>
            <a:r>
              <a:rPr lang="en-US" dirty="0">
                <a:solidFill>
                  <a:schemeClr val="accent2">
                    <a:lumMod val="50000"/>
                  </a:schemeClr>
                </a:solidFill>
              </a:rPr>
              <a:t>The essential chemical steps in this process are the same in all green plants.</a:t>
            </a:r>
          </a:p>
          <a:p>
            <a:endParaRPr lang="en-US" dirty="0">
              <a:solidFill>
                <a:schemeClr val="accent2">
                  <a:lumMod val="50000"/>
                </a:schemeClr>
              </a:solidFill>
            </a:endParaRPr>
          </a:p>
          <a:p>
            <a:pPr marL="0" indent="0">
              <a:buNone/>
            </a:pPr>
            <a:r>
              <a:rPr lang="en-US" sz="2000" b="1" i="1" dirty="0">
                <a:solidFill>
                  <a:srgbClr val="993300"/>
                </a:solidFill>
              </a:rPr>
              <a:t>Photosynthesis is the anabolic process by which living plant Cells, containing chlorophyll, produce food substances (glucose and starch), from carbon dioxide and water, by using light energy. Plants release oxygen as a byproduct during photosynthesis. </a:t>
            </a:r>
            <a:endParaRPr lang="en-IN" sz="2000" b="1" i="1" dirty="0">
              <a:solidFill>
                <a:srgbClr val="993300"/>
              </a:solidFill>
            </a:endParaRPr>
          </a:p>
        </p:txBody>
      </p:sp>
      <p:pic>
        <p:nvPicPr>
          <p:cNvPr id="6" name="Picture 5">
            <a:extLst>
              <a:ext uri="{FF2B5EF4-FFF2-40B4-BE49-F238E27FC236}">
                <a16:creationId xmlns:a16="http://schemas.microsoft.com/office/drawing/2014/main" id="{2544CECC-242F-47D5-B7EE-43E29F3FC34B}"/>
              </a:ext>
            </a:extLst>
          </p:cNvPr>
          <p:cNvPicPr>
            <a:picLocks noChangeAspect="1"/>
          </p:cNvPicPr>
          <p:nvPr/>
        </p:nvPicPr>
        <p:blipFill>
          <a:blip r:embed="rId2"/>
          <a:stretch>
            <a:fillRect/>
          </a:stretch>
        </p:blipFill>
        <p:spPr>
          <a:xfrm>
            <a:off x="103031" y="3271233"/>
            <a:ext cx="4323010" cy="3528811"/>
          </a:xfrm>
          <a:prstGeom prst="rect">
            <a:avLst/>
          </a:prstGeom>
        </p:spPr>
      </p:pic>
      <p:pic>
        <p:nvPicPr>
          <p:cNvPr id="8" name="Picture 7">
            <a:extLst>
              <a:ext uri="{FF2B5EF4-FFF2-40B4-BE49-F238E27FC236}">
                <a16:creationId xmlns:a16="http://schemas.microsoft.com/office/drawing/2014/main" id="{24B1AD0E-5BC6-461D-B2CD-F8815BFFF2FC}"/>
              </a:ext>
            </a:extLst>
          </p:cNvPr>
          <p:cNvPicPr>
            <a:picLocks noChangeAspect="1"/>
          </p:cNvPicPr>
          <p:nvPr/>
        </p:nvPicPr>
        <p:blipFill>
          <a:blip r:embed="rId3"/>
          <a:stretch>
            <a:fillRect/>
          </a:stretch>
        </p:blipFill>
        <p:spPr>
          <a:xfrm>
            <a:off x="4426041" y="0"/>
            <a:ext cx="5941452" cy="2432496"/>
          </a:xfrm>
          <a:prstGeom prst="rect">
            <a:avLst/>
          </a:prstGeom>
        </p:spPr>
      </p:pic>
    </p:spTree>
    <p:extLst>
      <p:ext uri="{BB962C8B-B14F-4D97-AF65-F5344CB8AC3E}">
        <p14:creationId xmlns:p14="http://schemas.microsoft.com/office/powerpoint/2010/main" val="22407089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5129-5849-49EB-A655-6C187A3D2D7A}"/>
              </a:ext>
            </a:extLst>
          </p:cNvPr>
          <p:cNvSpPr>
            <a:spLocks noGrp="1"/>
          </p:cNvSpPr>
          <p:nvPr>
            <p:ph type="title"/>
          </p:nvPr>
        </p:nvSpPr>
        <p:spPr>
          <a:xfrm>
            <a:off x="123567" y="148282"/>
            <a:ext cx="11936627" cy="593123"/>
          </a:xfrm>
        </p:spPr>
        <p:txBody>
          <a:bodyPr>
            <a:normAutofit/>
          </a:bodyPr>
          <a:lstStyle/>
          <a:p>
            <a:r>
              <a:rPr lang="en-IN" sz="2800" dirty="0"/>
              <a:t>Experiment 4: To show that oxygen is produced during photosynthesis</a:t>
            </a:r>
          </a:p>
        </p:txBody>
      </p:sp>
      <p:sp>
        <p:nvSpPr>
          <p:cNvPr id="3" name="Content Placeholder 2">
            <a:extLst>
              <a:ext uri="{FF2B5EF4-FFF2-40B4-BE49-F238E27FC236}">
                <a16:creationId xmlns:a16="http://schemas.microsoft.com/office/drawing/2014/main" id="{E6A7FFC1-A74C-4B49-ACA0-AA786EA90CED}"/>
              </a:ext>
            </a:extLst>
          </p:cNvPr>
          <p:cNvSpPr>
            <a:spLocks noGrp="1"/>
          </p:cNvSpPr>
          <p:nvPr>
            <p:ph idx="1"/>
          </p:nvPr>
        </p:nvSpPr>
        <p:spPr>
          <a:xfrm>
            <a:off x="123567" y="741406"/>
            <a:ext cx="11936627" cy="5968312"/>
          </a:xfrm>
        </p:spPr>
        <p:txBody>
          <a:bodyPr/>
          <a:lstStyle/>
          <a:p>
            <a:pPr>
              <a:buFont typeface="Arial" panose="020B0604020202020204" pitchFamily="34" charset="0"/>
              <a:buChar char="•"/>
            </a:pPr>
            <a:r>
              <a:rPr lang="en-IN" dirty="0">
                <a:solidFill>
                  <a:schemeClr val="accent2">
                    <a:lumMod val="50000"/>
                  </a:schemeClr>
                </a:solidFill>
              </a:rPr>
              <a:t>Place some water plants (Elodea and Hydrilla) in a beaker containing pond water and cover them by a short-stemmed funnel.</a:t>
            </a:r>
          </a:p>
          <a:p>
            <a:pPr>
              <a:buFont typeface="Arial" panose="020B0604020202020204" pitchFamily="34" charset="0"/>
              <a:buChar char="•"/>
            </a:pPr>
            <a:r>
              <a:rPr lang="en-IN" dirty="0">
                <a:solidFill>
                  <a:schemeClr val="accent2">
                    <a:lumMod val="50000"/>
                  </a:schemeClr>
                </a:solidFill>
              </a:rPr>
              <a:t>Invert a test-tube full of water over the stem of the funnel.(Ensure that the level of water in the beaker is above the level of stem of the inverted funnel).</a:t>
            </a:r>
          </a:p>
          <a:p>
            <a:pPr>
              <a:buFont typeface="Arial" panose="020B0604020202020204" pitchFamily="34" charset="0"/>
              <a:buChar char="•"/>
            </a:pPr>
            <a:r>
              <a:rPr lang="en-IN" dirty="0">
                <a:solidFill>
                  <a:schemeClr val="accent2">
                    <a:lumMod val="50000"/>
                  </a:schemeClr>
                </a:solidFill>
              </a:rPr>
              <a:t>Place the apparatus in the sun for a few hours. Bubbles of the gas will collect in the test-tube.</a:t>
            </a:r>
          </a:p>
          <a:p>
            <a:pPr>
              <a:buFont typeface="Arial" panose="020B0604020202020204" pitchFamily="34" charset="0"/>
              <a:buChar char="•"/>
            </a:pPr>
            <a:r>
              <a:rPr lang="en-IN" dirty="0">
                <a:solidFill>
                  <a:schemeClr val="accent2">
                    <a:lumMod val="50000"/>
                  </a:schemeClr>
                </a:solidFill>
              </a:rPr>
              <a:t>Test the gas in the test-tube. A glowing splinter burst into flame which shows the presence of oxygen.</a:t>
            </a:r>
          </a:p>
        </p:txBody>
      </p:sp>
      <p:pic>
        <p:nvPicPr>
          <p:cNvPr id="5" name="Picture 4">
            <a:extLst>
              <a:ext uri="{FF2B5EF4-FFF2-40B4-BE49-F238E27FC236}">
                <a16:creationId xmlns:a16="http://schemas.microsoft.com/office/drawing/2014/main" id="{0F8C86AE-E448-4E33-8B20-49728A69DFB4}"/>
              </a:ext>
            </a:extLst>
          </p:cNvPr>
          <p:cNvPicPr>
            <a:picLocks noChangeAspect="1"/>
          </p:cNvPicPr>
          <p:nvPr/>
        </p:nvPicPr>
        <p:blipFill>
          <a:blip r:embed="rId2"/>
          <a:stretch>
            <a:fillRect/>
          </a:stretch>
        </p:blipFill>
        <p:spPr>
          <a:xfrm rot="16200000">
            <a:off x="4002264" y="900714"/>
            <a:ext cx="3734395" cy="7883611"/>
          </a:xfrm>
          <a:prstGeom prst="rect">
            <a:avLst/>
          </a:prstGeom>
        </p:spPr>
      </p:pic>
    </p:spTree>
    <p:extLst>
      <p:ext uri="{BB962C8B-B14F-4D97-AF65-F5344CB8AC3E}">
        <p14:creationId xmlns:p14="http://schemas.microsoft.com/office/powerpoint/2010/main" val="270626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6123-4496-4F0C-AD9E-78C22BB7320D}"/>
              </a:ext>
            </a:extLst>
          </p:cNvPr>
          <p:cNvSpPr>
            <a:spLocks noGrp="1"/>
          </p:cNvSpPr>
          <p:nvPr>
            <p:ph type="title"/>
          </p:nvPr>
        </p:nvSpPr>
        <p:spPr>
          <a:xfrm>
            <a:off x="123567" y="123569"/>
            <a:ext cx="11936627" cy="556054"/>
          </a:xfrm>
        </p:spPr>
        <p:txBody>
          <a:bodyPr>
            <a:normAutofit fontScale="90000"/>
          </a:bodyPr>
          <a:lstStyle/>
          <a:p>
            <a:pPr algn="ctr"/>
            <a:r>
              <a:rPr lang="en-IN" dirty="0"/>
              <a:t>IMPORTANCE OF PHOTOSYNTHESIS</a:t>
            </a:r>
          </a:p>
        </p:txBody>
      </p:sp>
      <p:sp>
        <p:nvSpPr>
          <p:cNvPr id="3" name="Content Placeholder 2">
            <a:extLst>
              <a:ext uri="{FF2B5EF4-FFF2-40B4-BE49-F238E27FC236}">
                <a16:creationId xmlns:a16="http://schemas.microsoft.com/office/drawing/2014/main" id="{8737C66D-75F0-49DD-8AEF-E68D4487BD0F}"/>
              </a:ext>
            </a:extLst>
          </p:cNvPr>
          <p:cNvSpPr>
            <a:spLocks noGrp="1"/>
          </p:cNvSpPr>
          <p:nvPr>
            <p:ph idx="1"/>
          </p:nvPr>
        </p:nvSpPr>
        <p:spPr>
          <a:xfrm>
            <a:off x="177113" y="679623"/>
            <a:ext cx="11936627" cy="6054808"/>
          </a:xfrm>
        </p:spPr>
        <p:txBody>
          <a:bodyPr/>
          <a:lstStyle/>
          <a:p>
            <a:pPr marL="0" indent="0">
              <a:buNone/>
            </a:pPr>
            <a:r>
              <a:rPr lang="en-IN" dirty="0">
                <a:solidFill>
                  <a:schemeClr val="accent2">
                    <a:lumMod val="50000"/>
                  </a:schemeClr>
                </a:solidFill>
              </a:rPr>
              <a:t>Photosynthesis supports all life on earth. If there were no green plants, all life on the earth would come to an end.</a:t>
            </a:r>
          </a:p>
          <a:p>
            <a:pPr marL="0" indent="0">
              <a:buNone/>
            </a:pPr>
            <a:r>
              <a:rPr lang="en-IN" sz="2800" dirty="0">
                <a:solidFill>
                  <a:srgbClr val="993300"/>
                </a:solidFill>
              </a:rPr>
              <a:t>Provides food : </a:t>
            </a:r>
            <a:r>
              <a:rPr lang="en-IN" dirty="0">
                <a:solidFill>
                  <a:schemeClr val="accent2">
                    <a:lumMod val="50000"/>
                  </a:schemeClr>
                </a:solidFill>
              </a:rPr>
              <a:t>All animals, including humans, ultimately depend on plants for food. A herbivore (plant-eater) consumes the plant parts directly, while a carnivore (flesh-eater) eats flesh of an animal which in turn was a herbivore. This chain of food-dependence is called the food chain. The food chain may have a number of intervening stages but the starting point is always a plant (producer) which produces its own food through photosynthesis.</a:t>
            </a:r>
          </a:p>
          <a:p>
            <a:pPr marL="0" indent="0">
              <a:buNone/>
            </a:pPr>
            <a:r>
              <a:rPr lang="en-IN" dirty="0">
                <a:solidFill>
                  <a:srgbClr val="993300"/>
                </a:solidFill>
              </a:rPr>
              <a:t>You can imagine several food chains, for example:</a:t>
            </a:r>
          </a:p>
          <a:p>
            <a:pPr marL="0" indent="0">
              <a:buNone/>
            </a:pPr>
            <a:r>
              <a:rPr lang="en-IN" dirty="0">
                <a:solidFill>
                  <a:srgbClr val="993300"/>
                </a:solidFill>
              </a:rPr>
              <a:t>Corn-&gt;Rat-&gt;Snake-&gt;Hawk</a:t>
            </a:r>
          </a:p>
          <a:p>
            <a:pPr marL="0" indent="0">
              <a:buNone/>
            </a:pPr>
            <a:r>
              <a:rPr lang="en-IN" dirty="0">
                <a:solidFill>
                  <a:srgbClr val="993300"/>
                </a:solidFill>
              </a:rPr>
              <a:t>Grass-&gt;Grasshopper-&gt;Lizard-&gt;Kite</a:t>
            </a:r>
          </a:p>
          <a:p>
            <a:pPr marL="0" indent="0">
              <a:buNone/>
            </a:pPr>
            <a:r>
              <a:rPr lang="en-IN" dirty="0">
                <a:solidFill>
                  <a:srgbClr val="993300"/>
                </a:solidFill>
              </a:rPr>
              <a:t>Grass-&gt;Rabbit-&gt;Tiger</a:t>
            </a:r>
          </a:p>
          <a:p>
            <a:pPr marL="0" indent="0">
              <a:buNone/>
            </a:pPr>
            <a:r>
              <a:rPr lang="en-IN" dirty="0">
                <a:solidFill>
                  <a:srgbClr val="993300"/>
                </a:solidFill>
              </a:rPr>
              <a:t>Grass-&gt;Insects-&gt;Frog-&gt;Snake-&gt;Peacock</a:t>
            </a:r>
          </a:p>
          <a:p>
            <a:pPr marL="0" indent="0">
              <a:buNone/>
            </a:pPr>
            <a:r>
              <a:rPr lang="en-IN" dirty="0">
                <a:solidFill>
                  <a:srgbClr val="993300"/>
                </a:solidFill>
              </a:rPr>
              <a:t>Wheat-&gt;Man-&gt;Mosquito</a:t>
            </a:r>
          </a:p>
          <a:p>
            <a:pPr marL="0" indent="0">
              <a:buNone/>
            </a:pPr>
            <a:r>
              <a:rPr lang="en-IN" dirty="0">
                <a:solidFill>
                  <a:schemeClr val="accent2">
                    <a:lumMod val="50000"/>
                  </a:schemeClr>
                </a:solidFill>
              </a:rPr>
              <a:t>Non-green plants such as </a:t>
            </a:r>
            <a:r>
              <a:rPr lang="en-IN" dirty="0">
                <a:solidFill>
                  <a:srgbClr val="993300"/>
                </a:solidFill>
              </a:rPr>
              <a:t>fungi </a:t>
            </a:r>
            <a:r>
              <a:rPr lang="en-IN" dirty="0">
                <a:solidFill>
                  <a:schemeClr val="accent2">
                    <a:lumMod val="50000"/>
                  </a:schemeClr>
                </a:solidFill>
              </a:rPr>
              <a:t>and </a:t>
            </a:r>
            <a:r>
              <a:rPr lang="en-IN" dirty="0">
                <a:solidFill>
                  <a:srgbClr val="993300"/>
                </a:solidFill>
              </a:rPr>
              <a:t>bacteria</a:t>
            </a:r>
            <a:r>
              <a:rPr lang="en-IN" dirty="0">
                <a:solidFill>
                  <a:schemeClr val="accent2">
                    <a:lumMod val="50000"/>
                  </a:schemeClr>
                </a:solidFill>
              </a:rPr>
              <a:t> obtain their nourishment from decaying </a:t>
            </a:r>
            <a:r>
              <a:rPr lang="en-IN" dirty="0" err="1">
                <a:solidFill>
                  <a:schemeClr val="accent2">
                    <a:lumMod val="50000"/>
                  </a:schemeClr>
                </a:solidFill>
              </a:rPr>
              <a:t>organi</a:t>
            </a:r>
            <a:r>
              <a:rPr lang="en-IN" dirty="0">
                <a:solidFill>
                  <a:schemeClr val="accent2">
                    <a:lumMod val="50000"/>
                  </a:schemeClr>
                </a:solidFill>
              </a:rPr>
              <a:t> matter </a:t>
            </a:r>
            <a:r>
              <a:rPr lang="en-IN" dirty="0" err="1">
                <a:solidFill>
                  <a:schemeClr val="accent2">
                    <a:lumMod val="50000"/>
                  </a:schemeClr>
                </a:solidFill>
              </a:rPr>
              <a:t>intheir</a:t>
            </a:r>
            <a:r>
              <a:rPr lang="en-IN" dirty="0">
                <a:solidFill>
                  <a:schemeClr val="accent2">
                    <a:lumMod val="50000"/>
                  </a:schemeClr>
                </a:solidFill>
              </a:rPr>
              <a:t> environment. This matter comes from dead animals and plants, which in their own turn were dependent on photosynthesis. </a:t>
            </a:r>
          </a:p>
        </p:txBody>
      </p:sp>
    </p:spTree>
    <p:extLst>
      <p:ext uri="{BB962C8B-B14F-4D97-AF65-F5344CB8AC3E}">
        <p14:creationId xmlns:p14="http://schemas.microsoft.com/office/powerpoint/2010/main" val="249385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B5FD6-CD4A-46AC-B44D-A23A8E26997A}"/>
              </a:ext>
            </a:extLst>
          </p:cNvPr>
          <p:cNvSpPr>
            <a:spLocks noGrp="1"/>
          </p:cNvSpPr>
          <p:nvPr>
            <p:ph idx="1"/>
          </p:nvPr>
        </p:nvSpPr>
        <p:spPr>
          <a:xfrm>
            <a:off x="148281" y="160639"/>
            <a:ext cx="11899557" cy="6549080"/>
          </a:xfrm>
        </p:spPr>
        <p:txBody>
          <a:bodyPr/>
          <a:lstStyle/>
          <a:p>
            <a:pPr marL="0" indent="0">
              <a:buNone/>
            </a:pPr>
            <a:r>
              <a:rPr lang="en-IN" sz="2800" dirty="0">
                <a:solidFill>
                  <a:srgbClr val="993300"/>
                </a:solidFill>
              </a:rPr>
              <a:t>Provides oxygen : </a:t>
            </a:r>
            <a:r>
              <a:rPr lang="en-IN" dirty="0"/>
              <a:t>The life-supporting gas oxygen, is present in the atmosphere in a free state only because of photosynthesis. Scientists strongly believe that about 2 billion years ago, when there was no life on the earth in any form, there was no free oxygen in the atmosphere. Appearance of green plants set the stage for the animals to appear. Almost all organisms need oxygen for respiration.</a:t>
            </a:r>
          </a:p>
        </p:txBody>
      </p:sp>
      <p:pic>
        <p:nvPicPr>
          <p:cNvPr id="5" name="Picture 4">
            <a:extLst>
              <a:ext uri="{FF2B5EF4-FFF2-40B4-BE49-F238E27FC236}">
                <a16:creationId xmlns:a16="http://schemas.microsoft.com/office/drawing/2014/main" id="{04EC3885-150E-434E-8466-4CDD8B4F427B}"/>
              </a:ext>
            </a:extLst>
          </p:cNvPr>
          <p:cNvPicPr>
            <a:picLocks noChangeAspect="1"/>
          </p:cNvPicPr>
          <p:nvPr/>
        </p:nvPicPr>
        <p:blipFill>
          <a:blip r:embed="rId2"/>
          <a:stretch>
            <a:fillRect/>
          </a:stretch>
        </p:blipFill>
        <p:spPr>
          <a:xfrm>
            <a:off x="144162" y="1692876"/>
            <a:ext cx="11899557" cy="4973593"/>
          </a:xfrm>
          <a:prstGeom prst="rect">
            <a:avLst/>
          </a:prstGeom>
        </p:spPr>
      </p:pic>
    </p:spTree>
    <p:extLst>
      <p:ext uri="{BB962C8B-B14F-4D97-AF65-F5344CB8AC3E}">
        <p14:creationId xmlns:p14="http://schemas.microsoft.com/office/powerpoint/2010/main" val="752179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2B48-77A5-48DC-8013-EFFFA9C1755C}"/>
              </a:ext>
            </a:extLst>
          </p:cNvPr>
          <p:cNvSpPr>
            <a:spLocks noGrp="1"/>
          </p:cNvSpPr>
          <p:nvPr>
            <p:ph type="title"/>
          </p:nvPr>
        </p:nvSpPr>
        <p:spPr>
          <a:xfrm>
            <a:off x="170706" y="156237"/>
            <a:ext cx="11877131" cy="660401"/>
          </a:xfrm>
        </p:spPr>
        <p:txBody>
          <a:bodyPr>
            <a:normAutofit/>
          </a:bodyPr>
          <a:lstStyle/>
          <a:p>
            <a:pPr algn="ctr"/>
            <a:r>
              <a:rPr lang="en-IN" sz="3200" dirty="0"/>
              <a:t>CARBON CYCLE</a:t>
            </a:r>
          </a:p>
        </p:txBody>
      </p:sp>
      <p:sp>
        <p:nvSpPr>
          <p:cNvPr id="3" name="Content Placeholder 2">
            <a:extLst>
              <a:ext uri="{FF2B5EF4-FFF2-40B4-BE49-F238E27FC236}">
                <a16:creationId xmlns:a16="http://schemas.microsoft.com/office/drawing/2014/main" id="{1F6FE31B-1D67-406D-ABA8-9C92AEC75B69}"/>
              </a:ext>
            </a:extLst>
          </p:cNvPr>
          <p:cNvSpPr>
            <a:spLocks noGrp="1"/>
          </p:cNvSpPr>
          <p:nvPr>
            <p:ph idx="1"/>
          </p:nvPr>
        </p:nvSpPr>
        <p:spPr>
          <a:xfrm>
            <a:off x="170705" y="926757"/>
            <a:ext cx="11877131" cy="5775006"/>
          </a:xfrm>
        </p:spPr>
        <p:txBody>
          <a:bodyPr/>
          <a:lstStyle/>
          <a:p>
            <a:pPr marL="0" indent="0">
              <a:buNone/>
            </a:pPr>
            <a:r>
              <a:rPr lang="en-IN" dirty="0">
                <a:solidFill>
                  <a:schemeClr val="accent2">
                    <a:lumMod val="50000"/>
                  </a:schemeClr>
                </a:solidFill>
              </a:rPr>
              <a:t>The carbon cycle is a series of chemical reactions in which carbon as a chemical element (in carbon dioxide) is removed from the air, used by living organisms in their body processes and is finally returned to the air.</a:t>
            </a:r>
          </a:p>
          <a:p>
            <a:pPr marL="0" indent="0">
              <a:buNone/>
            </a:pPr>
            <a:r>
              <a:rPr lang="en-IN" dirty="0">
                <a:solidFill>
                  <a:schemeClr val="accent2">
                    <a:lumMod val="50000"/>
                  </a:schemeClr>
                </a:solidFill>
              </a:rPr>
              <a:t>The essential steps in the carbon cycle are as follows : </a:t>
            </a:r>
          </a:p>
          <a:p>
            <a:pPr marL="400050" indent="-400050">
              <a:buFont typeface="+mj-lt"/>
              <a:buAutoNum type="romanLcPeriod"/>
            </a:pPr>
            <a:r>
              <a:rPr lang="en-IN" dirty="0">
                <a:solidFill>
                  <a:srgbClr val="993300"/>
                </a:solidFill>
              </a:rPr>
              <a:t>Photosynthesis : </a:t>
            </a:r>
            <a:r>
              <a:rPr lang="en-IN" dirty="0">
                <a:solidFill>
                  <a:schemeClr val="accent2">
                    <a:lumMod val="50000"/>
                  </a:schemeClr>
                </a:solidFill>
              </a:rPr>
              <a:t>Green plants (producers use carbon dioxide of the air to produce carbohydrates (sugar, starch, etc.).</a:t>
            </a:r>
          </a:p>
          <a:p>
            <a:pPr marL="400050" indent="-400050">
              <a:buFont typeface="+mj-lt"/>
              <a:buAutoNum type="romanLcPeriod"/>
            </a:pPr>
            <a:r>
              <a:rPr lang="en-IN" dirty="0">
                <a:solidFill>
                  <a:srgbClr val="993300"/>
                </a:solidFill>
              </a:rPr>
              <a:t>Food chains : </a:t>
            </a:r>
            <a:r>
              <a:rPr lang="en-IN" dirty="0">
                <a:solidFill>
                  <a:schemeClr val="accent2">
                    <a:lumMod val="50000"/>
                  </a:schemeClr>
                </a:solidFill>
              </a:rPr>
              <a:t>Through food chains, the food (containing carbon in the carbohydrates and other products) passes on from plants to animals (consumers). Carbon is an essential element of all body tissue of both plants and animals.</a:t>
            </a:r>
          </a:p>
          <a:p>
            <a:pPr marL="400050" indent="-400050">
              <a:buFont typeface="+mj-lt"/>
              <a:buAutoNum type="romanLcPeriod"/>
            </a:pPr>
            <a:r>
              <a:rPr lang="en-IN" dirty="0">
                <a:solidFill>
                  <a:srgbClr val="993300"/>
                </a:solidFill>
              </a:rPr>
              <a:t>Respiration :</a:t>
            </a:r>
            <a:r>
              <a:rPr lang="en-IN" dirty="0">
                <a:solidFill>
                  <a:schemeClr val="accent2">
                    <a:lumMod val="50000"/>
                  </a:schemeClr>
                </a:solidFill>
              </a:rPr>
              <a:t> All plants and animals, respire by oxidising carbohydrates in their cells to produce energy and give out carbon dioxide into the atmosphere.</a:t>
            </a:r>
          </a:p>
          <a:p>
            <a:pPr marL="400050" indent="-400050">
              <a:buFont typeface="+mj-lt"/>
              <a:buAutoNum type="romanLcPeriod"/>
            </a:pPr>
            <a:r>
              <a:rPr lang="en-IN" dirty="0">
                <a:solidFill>
                  <a:srgbClr val="993300"/>
                </a:solidFill>
              </a:rPr>
              <a:t>Decay :</a:t>
            </a:r>
            <a:r>
              <a:rPr lang="en-IN" dirty="0">
                <a:solidFill>
                  <a:schemeClr val="accent2">
                    <a:lumMod val="50000"/>
                  </a:schemeClr>
                </a:solidFill>
              </a:rPr>
              <a:t> the dead remains of plants and animals are consumed by bacteria and fungi (decomposers), and in the process, they break down the organic matter, releasing carbon dioxide back into the atmosphere.</a:t>
            </a:r>
          </a:p>
          <a:p>
            <a:pPr marL="400050" indent="-400050">
              <a:buFont typeface="+mj-lt"/>
              <a:buAutoNum type="romanLcPeriod"/>
            </a:pPr>
            <a:r>
              <a:rPr lang="en-IN" dirty="0">
                <a:solidFill>
                  <a:srgbClr val="993300"/>
                </a:solidFill>
              </a:rPr>
              <a:t>Combustion (burning) : </a:t>
            </a:r>
            <a:r>
              <a:rPr lang="en-IN" dirty="0">
                <a:solidFill>
                  <a:schemeClr val="accent2">
                    <a:lumMod val="50000"/>
                  </a:schemeClr>
                </a:solidFill>
              </a:rPr>
              <a:t>when a fuel such as wood or a fossil fuel like coal, petroleum or natural gas, is brunt, the carbon contained in it is oxidised to carbon dioxide, which is given back into the atmosphere. All the fuels named above originally come from living organisms.</a:t>
            </a:r>
          </a:p>
          <a:p>
            <a:pPr marL="400050" indent="-400050">
              <a:buFont typeface="+mj-lt"/>
              <a:buAutoNum type="romanLcPeriod"/>
            </a:pPr>
            <a:r>
              <a:rPr lang="en-IN" dirty="0">
                <a:solidFill>
                  <a:srgbClr val="993300"/>
                </a:solidFill>
              </a:rPr>
              <a:t>Heating limestone :</a:t>
            </a:r>
            <a:r>
              <a:rPr lang="en-IN" dirty="0">
                <a:solidFill>
                  <a:schemeClr val="accent2">
                    <a:lumMod val="50000"/>
                  </a:schemeClr>
                </a:solidFill>
              </a:rPr>
              <a:t> a certain amount of carbon dioxide is released </a:t>
            </a:r>
            <a:r>
              <a:rPr lang="en-IN" dirty="0" err="1">
                <a:solidFill>
                  <a:schemeClr val="accent2">
                    <a:lumMod val="50000"/>
                  </a:schemeClr>
                </a:solidFill>
              </a:rPr>
              <a:t>durning</a:t>
            </a:r>
            <a:r>
              <a:rPr lang="en-IN" dirty="0">
                <a:solidFill>
                  <a:schemeClr val="accent2">
                    <a:lumMod val="50000"/>
                  </a:schemeClr>
                </a:solidFill>
              </a:rPr>
              <a:t> heating or burning of limestone in lime kilns.</a:t>
            </a:r>
          </a:p>
          <a:p>
            <a:pPr marL="400050" indent="-400050">
              <a:buFont typeface="+mj-lt"/>
              <a:buAutoNum type="romanLcPeriod"/>
            </a:pPr>
            <a:endParaRPr lang="en-IN" dirty="0"/>
          </a:p>
        </p:txBody>
      </p:sp>
    </p:spTree>
    <p:extLst>
      <p:ext uri="{BB962C8B-B14F-4D97-AF65-F5344CB8AC3E}">
        <p14:creationId xmlns:p14="http://schemas.microsoft.com/office/powerpoint/2010/main" val="407407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C318-F615-4268-A516-922272A735F4}"/>
              </a:ext>
            </a:extLst>
          </p:cNvPr>
          <p:cNvSpPr>
            <a:spLocks noGrp="1"/>
          </p:cNvSpPr>
          <p:nvPr>
            <p:ph type="title"/>
          </p:nvPr>
        </p:nvSpPr>
        <p:spPr>
          <a:xfrm>
            <a:off x="128789" y="609600"/>
            <a:ext cx="6915955" cy="704045"/>
          </a:xfrm>
        </p:spPr>
        <p:txBody>
          <a:bodyPr>
            <a:normAutofit/>
          </a:bodyPr>
          <a:lstStyle/>
          <a:p>
            <a:r>
              <a:rPr lang="en-US" sz="4000" dirty="0">
                <a:solidFill>
                  <a:srgbClr val="92D050"/>
                </a:solidFill>
              </a:rPr>
              <a:t>Importance of Photosynthesis</a:t>
            </a:r>
            <a:endParaRPr lang="en-IN" sz="4000" dirty="0">
              <a:solidFill>
                <a:srgbClr val="92D050"/>
              </a:solidFill>
            </a:endParaRPr>
          </a:p>
        </p:txBody>
      </p:sp>
      <p:sp>
        <p:nvSpPr>
          <p:cNvPr id="3" name="Content Placeholder 2">
            <a:extLst>
              <a:ext uri="{FF2B5EF4-FFF2-40B4-BE49-F238E27FC236}">
                <a16:creationId xmlns:a16="http://schemas.microsoft.com/office/drawing/2014/main" id="{7FC9D897-06DC-495B-88B7-3E102DFB2C09}"/>
              </a:ext>
            </a:extLst>
          </p:cNvPr>
          <p:cNvSpPr>
            <a:spLocks noGrp="1"/>
          </p:cNvSpPr>
          <p:nvPr>
            <p:ph idx="1"/>
          </p:nvPr>
        </p:nvSpPr>
        <p:spPr>
          <a:xfrm>
            <a:off x="128790" y="1313646"/>
            <a:ext cx="6812924" cy="2601532"/>
          </a:xfrm>
        </p:spPr>
        <p:txBody>
          <a:bodyPr/>
          <a:lstStyle/>
          <a:p>
            <a:pPr>
              <a:buAutoNum type="arabicPeriod"/>
            </a:pPr>
            <a:r>
              <a:rPr lang="en-US" i="1" dirty="0">
                <a:solidFill>
                  <a:srgbClr val="993300"/>
                </a:solidFill>
              </a:rPr>
              <a:t>Food for all: </a:t>
            </a:r>
            <a:r>
              <a:rPr lang="en-US" dirty="0">
                <a:solidFill>
                  <a:schemeClr val="accent2">
                    <a:lumMod val="50000"/>
                  </a:schemeClr>
                </a:solidFill>
              </a:rPr>
              <a:t>Photosynthesis is ultimately the source of energy and food for all living beings directly for plants and indirectly for animals and humans who eat the plants or the plant-eating animals.</a:t>
            </a:r>
          </a:p>
          <a:p>
            <a:pPr>
              <a:buAutoNum type="arabicPeriod"/>
            </a:pPr>
            <a:r>
              <a:rPr lang="en-US" dirty="0">
                <a:solidFill>
                  <a:srgbClr val="993300"/>
                </a:solidFill>
              </a:rPr>
              <a:t>Oxygen to breathe in: </a:t>
            </a:r>
            <a:r>
              <a:rPr lang="en-US" dirty="0">
                <a:solidFill>
                  <a:schemeClr val="accent2">
                    <a:lumMod val="50000"/>
                  </a:schemeClr>
                </a:solidFill>
              </a:rPr>
              <a:t>Photosynthesis is the only biological process which releases oxygen into the atmosphere. Oxygen supports all life on earth. No living being can remain alive without oxygen.</a:t>
            </a:r>
            <a:endParaRPr lang="en-IN" dirty="0">
              <a:solidFill>
                <a:schemeClr val="accent2">
                  <a:lumMod val="50000"/>
                </a:schemeClr>
              </a:solidFill>
            </a:endParaRPr>
          </a:p>
        </p:txBody>
      </p:sp>
      <p:pic>
        <p:nvPicPr>
          <p:cNvPr id="5" name="Picture 4">
            <a:extLst>
              <a:ext uri="{FF2B5EF4-FFF2-40B4-BE49-F238E27FC236}">
                <a16:creationId xmlns:a16="http://schemas.microsoft.com/office/drawing/2014/main" id="{B9CB496B-F745-44F1-8B6D-3E48CE1B666D}"/>
              </a:ext>
            </a:extLst>
          </p:cNvPr>
          <p:cNvPicPr>
            <a:picLocks noChangeAspect="1"/>
          </p:cNvPicPr>
          <p:nvPr/>
        </p:nvPicPr>
        <p:blipFill>
          <a:blip r:embed="rId2"/>
          <a:stretch>
            <a:fillRect/>
          </a:stretch>
        </p:blipFill>
        <p:spPr>
          <a:xfrm>
            <a:off x="6941714" y="0"/>
            <a:ext cx="5250286" cy="4224270"/>
          </a:xfrm>
          <a:prstGeom prst="rect">
            <a:avLst/>
          </a:prstGeom>
        </p:spPr>
      </p:pic>
      <p:pic>
        <p:nvPicPr>
          <p:cNvPr id="7" name="Picture 6">
            <a:extLst>
              <a:ext uri="{FF2B5EF4-FFF2-40B4-BE49-F238E27FC236}">
                <a16:creationId xmlns:a16="http://schemas.microsoft.com/office/drawing/2014/main" id="{3328276D-33AE-477F-85FC-3E82DE172749}"/>
              </a:ext>
            </a:extLst>
          </p:cNvPr>
          <p:cNvPicPr>
            <a:picLocks noChangeAspect="1"/>
          </p:cNvPicPr>
          <p:nvPr/>
        </p:nvPicPr>
        <p:blipFill>
          <a:blip r:embed="rId3"/>
          <a:stretch>
            <a:fillRect/>
          </a:stretch>
        </p:blipFill>
        <p:spPr>
          <a:xfrm>
            <a:off x="724199" y="3696236"/>
            <a:ext cx="5818269" cy="3161763"/>
          </a:xfrm>
          <a:prstGeom prst="rect">
            <a:avLst/>
          </a:prstGeom>
        </p:spPr>
      </p:pic>
    </p:spTree>
    <p:extLst>
      <p:ext uri="{BB962C8B-B14F-4D97-AF65-F5344CB8AC3E}">
        <p14:creationId xmlns:p14="http://schemas.microsoft.com/office/powerpoint/2010/main" val="16877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2D0A-D930-4E0B-A69A-F9D9BB1CE08D}"/>
              </a:ext>
            </a:extLst>
          </p:cNvPr>
          <p:cNvSpPr>
            <a:spLocks noGrp="1"/>
          </p:cNvSpPr>
          <p:nvPr>
            <p:ph type="title"/>
          </p:nvPr>
        </p:nvSpPr>
        <p:spPr>
          <a:xfrm>
            <a:off x="103032" y="90152"/>
            <a:ext cx="11977352" cy="695459"/>
          </a:xfrm>
        </p:spPr>
        <p:txBody>
          <a:bodyPr/>
          <a:lstStyle/>
          <a:p>
            <a:r>
              <a:rPr lang="en-US" dirty="0">
                <a:solidFill>
                  <a:srgbClr val="92D050"/>
                </a:solidFill>
              </a:rPr>
              <a:t>           CHLOROPHYLL-THE VITAL PLANT PIGMENT </a:t>
            </a:r>
            <a:endParaRPr lang="en-IN" dirty="0">
              <a:solidFill>
                <a:srgbClr val="92D050"/>
              </a:solidFill>
            </a:endParaRPr>
          </a:p>
        </p:txBody>
      </p:sp>
      <p:sp>
        <p:nvSpPr>
          <p:cNvPr id="3" name="Content Placeholder 2">
            <a:extLst>
              <a:ext uri="{FF2B5EF4-FFF2-40B4-BE49-F238E27FC236}">
                <a16:creationId xmlns:a16="http://schemas.microsoft.com/office/drawing/2014/main" id="{A8300B42-0508-414A-AB8F-BFD3F2C4F05A}"/>
              </a:ext>
            </a:extLst>
          </p:cNvPr>
          <p:cNvSpPr>
            <a:spLocks noGrp="1"/>
          </p:cNvSpPr>
          <p:nvPr>
            <p:ph idx="1"/>
          </p:nvPr>
        </p:nvSpPr>
        <p:spPr>
          <a:xfrm>
            <a:off x="103032" y="1068946"/>
            <a:ext cx="11977352" cy="5344732"/>
          </a:xfrm>
        </p:spPr>
        <p:txBody>
          <a:bodyPr/>
          <a:lstStyle/>
          <a:p>
            <a:pPr marL="0" indent="0">
              <a:buNone/>
            </a:pPr>
            <a:r>
              <a:rPr lang="en-US" dirty="0">
                <a:solidFill>
                  <a:srgbClr val="993300"/>
                </a:solidFill>
              </a:rPr>
              <a:t>Chlorophyll</a:t>
            </a:r>
            <a:r>
              <a:rPr lang="en-US" dirty="0"/>
              <a:t> </a:t>
            </a:r>
            <a:r>
              <a:rPr lang="en-US" dirty="0">
                <a:solidFill>
                  <a:schemeClr val="accent2">
                    <a:lumMod val="50000"/>
                  </a:schemeClr>
                </a:solidFill>
              </a:rPr>
              <a:t>(</a:t>
            </a:r>
            <a:r>
              <a:rPr lang="en-US" dirty="0" err="1">
                <a:solidFill>
                  <a:schemeClr val="accent2">
                    <a:lumMod val="50000"/>
                  </a:schemeClr>
                </a:solidFill>
              </a:rPr>
              <a:t>chloro</a:t>
            </a:r>
            <a:r>
              <a:rPr lang="en-US" dirty="0">
                <a:solidFill>
                  <a:schemeClr val="accent2">
                    <a:lumMod val="50000"/>
                  </a:schemeClr>
                </a:solidFill>
              </a:rPr>
              <a:t> : green, </a:t>
            </a:r>
            <a:r>
              <a:rPr lang="en-US" dirty="0" err="1">
                <a:solidFill>
                  <a:schemeClr val="accent2">
                    <a:lumMod val="50000"/>
                  </a:schemeClr>
                </a:solidFill>
              </a:rPr>
              <a:t>phyll</a:t>
            </a:r>
            <a:r>
              <a:rPr lang="en-US" dirty="0">
                <a:solidFill>
                  <a:schemeClr val="accent2">
                    <a:lumMod val="50000"/>
                  </a:schemeClr>
                </a:solidFill>
              </a:rPr>
              <a:t> : leaf) is the green </a:t>
            </a:r>
            <a:r>
              <a:rPr lang="en-US" dirty="0" err="1">
                <a:solidFill>
                  <a:schemeClr val="accent2">
                    <a:lumMod val="50000"/>
                  </a:schemeClr>
                </a:solidFill>
              </a:rPr>
              <a:t>colouring</a:t>
            </a:r>
            <a:r>
              <a:rPr lang="en-US" dirty="0">
                <a:solidFill>
                  <a:schemeClr val="accent2">
                    <a:lumMod val="50000"/>
                  </a:schemeClr>
                </a:solidFill>
              </a:rPr>
              <a:t> matter found in plants. It is contained in microscopic cell organelles called chloroplasts.</a:t>
            </a:r>
          </a:p>
          <a:p>
            <a:pPr marL="0" indent="0">
              <a:buNone/>
            </a:pPr>
            <a:r>
              <a:rPr lang="en-US" dirty="0">
                <a:solidFill>
                  <a:srgbClr val="993300"/>
                </a:solidFill>
              </a:rPr>
              <a:t>Chloroplasts </a:t>
            </a:r>
            <a:r>
              <a:rPr lang="en-US" dirty="0">
                <a:solidFill>
                  <a:schemeClr val="accent2">
                    <a:lumMod val="50000"/>
                  </a:schemeClr>
                </a:solidFill>
              </a:rPr>
              <a:t>are minute oval bodies bounded by a double membrane, and their interior contains closely packed flattened sacs (</a:t>
            </a:r>
            <a:r>
              <a:rPr lang="en-US" dirty="0">
                <a:solidFill>
                  <a:srgbClr val="993300"/>
                </a:solidFill>
              </a:rPr>
              <a:t>thylakoids</a:t>
            </a:r>
            <a:r>
              <a:rPr lang="en-US" dirty="0">
                <a:solidFill>
                  <a:schemeClr val="accent2">
                    <a:lumMod val="50000"/>
                  </a:schemeClr>
                </a:solidFill>
              </a:rPr>
              <a:t>) arranged in piles (</a:t>
            </a:r>
            <a:r>
              <a:rPr lang="en-US" dirty="0">
                <a:solidFill>
                  <a:srgbClr val="993300"/>
                </a:solidFill>
              </a:rPr>
              <a:t>grana</a:t>
            </a:r>
            <a:r>
              <a:rPr lang="en-US" dirty="0">
                <a:solidFill>
                  <a:schemeClr val="accent2">
                    <a:lumMod val="50000"/>
                  </a:schemeClr>
                </a:solidFill>
              </a:rPr>
              <a:t>) lying in a </a:t>
            </a:r>
            <a:r>
              <a:rPr lang="en-US" dirty="0" err="1">
                <a:solidFill>
                  <a:schemeClr val="accent2">
                    <a:lumMod val="50000"/>
                  </a:schemeClr>
                </a:solidFill>
              </a:rPr>
              <a:t>colourless</a:t>
            </a:r>
            <a:r>
              <a:rPr lang="en-US" dirty="0">
                <a:solidFill>
                  <a:schemeClr val="accent2">
                    <a:lumMod val="50000"/>
                  </a:schemeClr>
                </a:solidFill>
              </a:rPr>
              <a:t> ground substance called </a:t>
            </a:r>
            <a:r>
              <a:rPr lang="en-US" dirty="0">
                <a:solidFill>
                  <a:srgbClr val="993300"/>
                </a:solidFill>
              </a:rPr>
              <a:t>stroma. </a:t>
            </a:r>
            <a:r>
              <a:rPr lang="en-US" dirty="0">
                <a:solidFill>
                  <a:schemeClr val="accent2">
                    <a:lumMod val="50000"/>
                  </a:schemeClr>
                </a:solidFill>
              </a:rPr>
              <a:t>Ordinarily, there may be 40-50 chloroplasts in a cell. The pigment </a:t>
            </a:r>
            <a:r>
              <a:rPr lang="en-US" dirty="0">
                <a:solidFill>
                  <a:srgbClr val="993300"/>
                </a:solidFill>
              </a:rPr>
              <a:t>chlorophyll</a:t>
            </a:r>
            <a:r>
              <a:rPr lang="en-US" dirty="0">
                <a:solidFill>
                  <a:schemeClr val="accent4"/>
                </a:solidFill>
              </a:rPr>
              <a:t> </a:t>
            </a:r>
            <a:r>
              <a:rPr lang="en-US" dirty="0">
                <a:solidFill>
                  <a:schemeClr val="accent2">
                    <a:lumMod val="50000"/>
                  </a:schemeClr>
                </a:solidFill>
              </a:rPr>
              <a:t>is contained in the walls of </a:t>
            </a:r>
            <a:r>
              <a:rPr lang="en-US" dirty="0">
                <a:solidFill>
                  <a:srgbClr val="993300"/>
                </a:solidFill>
              </a:rPr>
              <a:t>thylakoids.</a:t>
            </a:r>
            <a:r>
              <a:rPr lang="en-US" dirty="0">
                <a:solidFill>
                  <a:schemeClr val="accent2">
                    <a:lumMod val="50000"/>
                  </a:schemeClr>
                </a:solidFill>
              </a:rPr>
              <a:t> It is a highly complex substance, composed of carbon, hydrogen, oxygen, nitrogen                              and magnesium. Chloroplasts are mainly contained in the mesophyll cells located between the upper epidermis (in palisade cells and spongy cells) of leaves. These are also found in the guard cells of stomata and in the outer layers of young green stems. There may be more than 500,000 chloroplasts per sq. mm. of leaf surface.</a:t>
            </a:r>
          </a:p>
          <a:p>
            <a:pPr marL="0" indent="0">
              <a:buNone/>
            </a:pPr>
            <a:r>
              <a:rPr lang="en-US" dirty="0">
                <a:solidFill>
                  <a:schemeClr val="accent2">
                    <a:lumMod val="50000"/>
                  </a:schemeClr>
                </a:solidFill>
              </a:rPr>
              <a:t>You will be surprised to know that there are nine types of chlorophyll. Two out of these, chlorophyll-a and chlorophyll-b, are best known and most abundant.</a:t>
            </a:r>
          </a:p>
          <a:p>
            <a:pPr marL="0" indent="0">
              <a:buNone/>
            </a:pPr>
            <a:r>
              <a:rPr lang="en-US" sz="2000" b="1" dirty="0">
                <a:solidFill>
                  <a:srgbClr val="993300"/>
                </a:solidFill>
              </a:rPr>
              <a:t>Chlorophylls absorb light at both ends of the visible spectrum (BLUE and RED light, and reflect away the green light. That is why, chlorophyll appears green.) The absorbed blue and red lights are most effective for photosynthesis.</a:t>
            </a:r>
            <a:endParaRPr lang="en-IN" sz="2000" b="1" dirty="0">
              <a:solidFill>
                <a:srgbClr val="993300"/>
              </a:solidFill>
            </a:endParaRPr>
          </a:p>
        </p:txBody>
      </p:sp>
    </p:spTree>
    <p:extLst>
      <p:ext uri="{BB962C8B-B14F-4D97-AF65-F5344CB8AC3E}">
        <p14:creationId xmlns:p14="http://schemas.microsoft.com/office/powerpoint/2010/main" val="357848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5DFD-C59A-46EE-AB18-694FFABA82F4}"/>
              </a:ext>
            </a:extLst>
          </p:cNvPr>
          <p:cNvSpPr>
            <a:spLocks noGrp="1"/>
          </p:cNvSpPr>
          <p:nvPr>
            <p:ph type="title"/>
          </p:nvPr>
        </p:nvSpPr>
        <p:spPr>
          <a:xfrm>
            <a:off x="677333" y="0"/>
            <a:ext cx="10926531" cy="656823"/>
          </a:xfrm>
        </p:spPr>
        <p:txBody>
          <a:bodyPr/>
          <a:lstStyle/>
          <a:p>
            <a:pPr algn="ctr"/>
            <a:r>
              <a:rPr lang="en-US" dirty="0">
                <a:solidFill>
                  <a:srgbClr val="92D050"/>
                </a:solidFill>
              </a:rPr>
              <a:t>Too much light destroys  chlorophyll</a:t>
            </a:r>
            <a:endParaRPr lang="en-IN" dirty="0">
              <a:solidFill>
                <a:srgbClr val="92D050"/>
              </a:solidFill>
            </a:endParaRPr>
          </a:p>
        </p:txBody>
      </p:sp>
      <p:sp>
        <p:nvSpPr>
          <p:cNvPr id="3" name="Content Placeholder 2">
            <a:extLst>
              <a:ext uri="{FF2B5EF4-FFF2-40B4-BE49-F238E27FC236}">
                <a16:creationId xmlns:a16="http://schemas.microsoft.com/office/drawing/2014/main" id="{7F8F0572-BA29-4E31-B59E-1D64BB36B92C}"/>
              </a:ext>
            </a:extLst>
          </p:cNvPr>
          <p:cNvSpPr>
            <a:spLocks noGrp="1"/>
          </p:cNvSpPr>
          <p:nvPr>
            <p:ph idx="1"/>
          </p:nvPr>
        </p:nvSpPr>
        <p:spPr>
          <a:xfrm>
            <a:off x="0" y="798491"/>
            <a:ext cx="12192000" cy="894385"/>
          </a:xfrm>
        </p:spPr>
        <p:txBody>
          <a:bodyPr>
            <a:normAutofit lnSpcReduction="10000"/>
          </a:bodyPr>
          <a:lstStyle/>
          <a:p>
            <a:pPr marL="0" indent="0" algn="ctr">
              <a:buNone/>
            </a:pPr>
            <a:r>
              <a:rPr lang="en-IN" dirty="0">
                <a:solidFill>
                  <a:schemeClr val="accent2">
                    <a:lumMod val="50000"/>
                  </a:schemeClr>
                </a:solidFill>
              </a:rPr>
              <a:t>Chlorophyll is highly  may sensitive to light, so too much light may destroy it. However, the formation of chlorophyll itself depends on the exposure of the plant to light. The grass growing in the shade under a stone turns yellowish due to the non-formation of new chlorophyll and due to the disintegration of the older one in the absence of light.</a:t>
            </a:r>
          </a:p>
        </p:txBody>
      </p:sp>
      <p:pic>
        <p:nvPicPr>
          <p:cNvPr id="5" name="Picture 4">
            <a:extLst>
              <a:ext uri="{FF2B5EF4-FFF2-40B4-BE49-F238E27FC236}">
                <a16:creationId xmlns:a16="http://schemas.microsoft.com/office/drawing/2014/main" id="{22780BF9-FAE0-432F-B206-28258E4ECFC2}"/>
              </a:ext>
            </a:extLst>
          </p:cNvPr>
          <p:cNvPicPr>
            <a:picLocks noChangeAspect="1"/>
          </p:cNvPicPr>
          <p:nvPr/>
        </p:nvPicPr>
        <p:blipFill>
          <a:blip r:embed="rId2"/>
          <a:stretch>
            <a:fillRect/>
          </a:stretch>
        </p:blipFill>
        <p:spPr>
          <a:xfrm>
            <a:off x="160639" y="2236572"/>
            <a:ext cx="5696464" cy="4090087"/>
          </a:xfrm>
          <a:prstGeom prst="rect">
            <a:avLst/>
          </a:prstGeom>
        </p:spPr>
      </p:pic>
      <p:pic>
        <p:nvPicPr>
          <p:cNvPr id="8" name="Picture 7">
            <a:extLst>
              <a:ext uri="{FF2B5EF4-FFF2-40B4-BE49-F238E27FC236}">
                <a16:creationId xmlns:a16="http://schemas.microsoft.com/office/drawing/2014/main" id="{FA43400A-CE89-4699-9EE3-1F5E58DCA9BC}"/>
              </a:ext>
            </a:extLst>
          </p:cNvPr>
          <p:cNvPicPr>
            <a:picLocks noChangeAspect="1"/>
          </p:cNvPicPr>
          <p:nvPr/>
        </p:nvPicPr>
        <p:blipFill>
          <a:blip r:embed="rId3"/>
          <a:stretch>
            <a:fillRect/>
          </a:stretch>
        </p:blipFill>
        <p:spPr>
          <a:xfrm>
            <a:off x="6140597" y="2236572"/>
            <a:ext cx="5888479" cy="4423720"/>
          </a:xfrm>
          <a:prstGeom prst="rect">
            <a:avLst/>
          </a:prstGeom>
        </p:spPr>
      </p:pic>
    </p:spTree>
    <p:extLst>
      <p:ext uri="{BB962C8B-B14F-4D97-AF65-F5344CB8AC3E}">
        <p14:creationId xmlns:p14="http://schemas.microsoft.com/office/powerpoint/2010/main" val="90069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F743-A05B-4AAE-998A-05C4DDF784B4}"/>
              </a:ext>
            </a:extLst>
          </p:cNvPr>
          <p:cNvSpPr>
            <a:spLocks noGrp="1"/>
          </p:cNvSpPr>
          <p:nvPr>
            <p:ph type="title"/>
          </p:nvPr>
        </p:nvSpPr>
        <p:spPr>
          <a:xfrm>
            <a:off x="0" y="1"/>
            <a:ext cx="12192000" cy="815546"/>
          </a:xfrm>
        </p:spPr>
        <p:txBody>
          <a:bodyPr>
            <a:normAutofit fontScale="90000"/>
          </a:bodyPr>
          <a:lstStyle/>
          <a:p>
            <a:pPr algn="ctr"/>
            <a:r>
              <a:rPr lang="en-IN" sz="3200" dirty="0">
                <a:solidFill>
                  <a:srgbClr val="92D050"/>
                </a:solidFill>
              </a:rPr>
              <a:t>REGULATION OF STOMATAL OPENING FOR LETTING IN CARBON DIOXIDE</a:t>
            </a:r>
          </a:p>
        </p:txBody>
      </p:sp>
      <p:sp>
        <p:nvSpPr>
          <p:cNvPr id="3" name="Content Placeholder 2">
            <a:extLst>
              <a:ext uri="{FF2B5EF4-FFF2-40B4-BE49-F238E27FC236}">
                <a16:creationId xmlns:a16="http://schemas.microsoft.com/office/drawing/2014/main" id="{5EA269CF-AD06-4C36-B594-EA218D16C575}"/>
              </a:ext>
            </a:extLst>
          </p:cNvPr>
          <p:cNvSpPr>
            <a:spLocks noGrp="1"/>
          </p:cNvSpPr>
          <p:nvPr>
            <p:ph idx="1"/>
          </p:nvPr>
        </p:nvSpPr>
        <p:spPr>
          <a:xfrm>
            <a:off x="271849" y="963828"/>
            <a:ext cx="11689491" cy="4534930"/>
          </a:xfrm>
        </p:spPr>
        <p:txBody>
          <a:bodyPr/>
          <a:lstStyle/>
          <a:p>
            <a:pPr marL="0" indent="0">
              <a:buNone/>
            </a:pPr>
            <a:r>
              <a:rPr lang="en-IN" dirty="0"/>
              <a:t>Stomata are minute openings occurring in large numbers on the lower surface of a leaf. The main function of the stomata is to let in Carbon Dioxide from the atmosphere for photosynthesis. When stomata are not in use for photosynthesis, when it is dark, they tend to close their openings so that water loss is minimised from the leaves through transpiration. When there is light, as after sunrise, they reopen to allow Carbon Dioxide to diffuse in. Transpiration occurs along with photosynthesis. Due to this process, one can say that </a:t>
            </a:r>
            <a:r>
              <a:rPr lang="en-IN" b="1" dirty="0">
                <a:solidFill>
                  <a:srgbClr val="993300"/>
                </a:solidFill>
              </a:rPr>
              <a:t>transpiration is the price which the plant pays for photosynthesis.</a:t>
            </a:r>
          </a:p>
          <a:p>
            <a:pPr marL="0" indent="0">
              <a:buNone/>
            </a:pPr>
            <a:r>
              <a:rPr lang="en-IN" dirty="0">
                <a:solidFill>
                  <a:schemeClr val="accent2">
                    <a:lumMod val="50000"/>
                  </a:schemeClr>
                </a:solidFill>
              </a:rPr>
              <a:t>The closing and opening of the stomata are on account of the movement of water in and out of the guard cells. They have a </a:t>
            </a:r>
            <a:r>
              <a:rPr lang="en-IN" b="1" dirty="0">
                <a:solidFill>
                  <a:srgbClr val="993300"/>
                </a:solidFill>
              </a:rPr>
              <a:t>thick inner wall</a:t>
            </a:r>
            <a:r>
              <a:rPr lang="en-IN" b="1" dirty="0">
                <a:solidFill>
                  <a:schemeClr val="accent4"/>
                </a:solidFill>
              </a:rPr>
              <a:t> </a:t>
            </a:r>
            <a:r>
              <a:rPr lang="en-IN" dirty="0">
                <a:solidFill>
                  <a:schemeClr val="accent2">
                    <a:lumMod val="50000"/>
                  </a:schemeClr>
                </a:solidFill>
              </a:rPr>
              <a:t>facing the opening and a </a:t>
            </a:r>
            <a:r>
              <a:rPr lang="en-IN" b="1" dirty="0">
                <a:solidFill>
                  <a:srgbClr val="993300"/>
                </a:solidFill>
              </a:rPr>
              <a:t>thin outer wall </a:t>
            </a:r>
            <a:r>
              <a:rPr lang="en-IN" dirty="0">
                <a:solidFill>
                  <a:schemeClr val="accent2">
                    <a:lumMod val="50000"/>
                  </a:schemeClr>
                </a:solidFill>
              </a:rPr>
              <a:t>on the opposite side their cytoplasm contains chloroplast.</a:t>
            </a:r>
          </a:p>
          <a:p>
            <a:pPr marL="0" indent="0">
              <a:buNone/>
            </a:pPr>
            <a:r>
              <a:rPr lang="en-IN" sz="3200" dirty="0">
                <a:solidFill>
                  <a:srgbClr val="92D050"/>
                </a:solidFill>
              </a:rPr>
              <a:t>Opening and Closing of Stomata</a:t>
            </a:r>
          </a:p>
          <a:p>
            <a:pPr marL="0" indent="0">
              <a:buNone/>
            </a:pPr>
            <a:r>
              <a:rPr lang="en-IN" dirty="0">
                <a:solidFill>
                  <a:schemeClr val="accent2">
                    <a:lumMod val="50000"/>
                  </a:schemeClr>
                </a:solidFill>
              </a:rPr>
              <a:t>There are two theories about the opening and closing of stomata.</a:t>
            </a:r>
          </a:p>
          <a:p>
            <a:pPr>
              <a:buAutoNum type="arabicPeriod"/>
            </a:pPr>
            <a:r>
              <a:rPr lang="en-IN" dirty="0">
                <a:solidFill>
                  <a:schemeClr val="accent2">
                    <a:lumMod val="50000"/>
                  </a:schemeClr>
                </a:solidFill>
              </a:rPr>
              <a:t>Potassium ion concentration theory (recent)</a:t>
            </a:r>
          </a:p>
          <a:p>
            <a:pPr>
              <a:buAutoNum type="arabicPeriod"/>
            </a:pPr>
            <a:r>
              <a:rPr lang="en-IN" dirty="0">
                <a:solidFill>
                  <a:schemeClr val="accent2">
                    <a:lumMod val="50000"/>
                  </a:schemeClr>
                </a:solidFill>
              </a:rPr>
              <a:t>Sugar concentration theory (old)</a:t>
            </a:r>
          </a:p>
        </p:txBody>
      </p:sp>
      <p:pic>
        <p:nvPicPr>
          <p:cNvPr id="5" name="Picture 4">
            <a:extLst>
              <a:ext uri="{FF2B5EF4-FFF2-40B4-BE49-F238E27FC236}">
                <a16:creationId xmlns:a16="http://schemas.microsoft.com/office/drawing/2014/main" id="{2B6CE57E-00AD-4F53-9761-B49BAA3ABBC9}"/>
              </a:ext>
            </a:extLst>
          </p:cNvPr>
          <p:cNvPicPr>
            <a:picLocks noChangeAspect="1"/>
          </p:cNvPicPr>
          <p:nvPr/>
        </p:nvPicPr>
        <p:blipFill>
          <a:blip r:embed="rId2"/>
          <a:stretch>
            <a:fillRect/>
          </a:stretch>
        </p:blipFill>
        <p:spPr>
          <a:xfrm>
            <a:off x="7290486" y="3429001"/>
            <a:ext cx="4794421" cy="3317788"/>
          </a:xfrm>
          <a:prstGeom prst="rect">
            <a:avLst/>
          </a:prstGeom>
        </p:spPr>
      </p:pic>
    </p:spTree>
    <p:extLst>
      <p:ext uri="{BB962C8B-B14F-4D97-AF65-F5344CB8AC3E}">
        <p14:creationId xmlns:p14="http://schemas.microsoft.com/office/powerpoint/2010/main" val="260035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C4FA-03D0-413F-BD3E-F5E7556B737D}"/>
              </a:ext>
            </a:extLst>
          </p:cNvPr>
          <p:cNvSpPr>
            <a:spLocks noGrp="1"/>
          </p:cNvSpPr>
          <p:nvPr>
            <p:ph type="title"/>
          </p:nvPr>
        </p:nvSpPr>
        <p:spPr>
          <a:xfrm>
            <a:off x="160639" y="111212"/>
            <a:ext cx="11874842" cy="556054"/>
          </a:xfrm>
        </p:spPr>
        <p:txBody>
          <a:bodyPr>
            <a:normAutofit fontScale="90000"/>
          </a:bodyPr>
          <a:lstStyle/>
          <a:p>
            <a:pPr algn="ctr"/>
            <a:r>
              <a:rPr lang="en-IN" sz="3200" dirty="0">
                <a:solidFill>
                  <a:srgbClr val="92D050"/>
                </a:solidFill>
              </a:rPr>
              <a:t>Potassium ion concentration theory:</a:t>
            </a:r>
          </a:p>
        </p:txBody>
      </p:sp>
      <p:sp>
        <p:nvSpPr>
          <p:cNvPr id="3" name="Content Placeholder 2">
            <a:extLst>
              <a:ext uri="{FF2B5EF4-FFF2-40B4-BE49-F238E27FC236}">
                <a16:creationId xmlns:a16="http://schemas.microsoft.com/office/drawing/2014/main" id="{0D198803-01ED-4603-8F05-D25170D015D3}"/>
              </a:ext>
            </a:extLst>
          </p:cNvPr>
          <p:cNvSpPr>
            <a:spLocks noGrp="1"/>
          </p:cNvSpPr>
          <p:nvPr>
            <p:ph idx="1"/>
          </p:nvPr>
        </p:nvSpPr>
        <p:spPr>
          <a:xfrm>
            <a:off x="160639" y="667267"/>
            <a:ext cx="11874841" cy="5041556"/>
          </a:xfrm>
        </p:spPr>
        <p:txBody>
          <a:bodyPr>
            <a:normAutofit lnSpcReduction="10000"/>
          </a:bodyPr>
          <a:lstStyle/>
          <a:p>
            <a:pPr marL="0" indent="0" algn="ctr">
              <a:buNone/>
            </a:pPr>
            <a:r>
              <a:rPr lang="en-IN" dirty="0">
                <a:solidFill>
                  <a:schemeClr val="accent2">
                    <a:lumMod val="50000"/>
                  </a:schemeClr>
                </a:solidFill>
              </a:rPr>
              <a:t>According to the recent potassium ion concentration theory, the stomatal opening and closing depend on the generation of potassium ion gradient. During daytime, the chloroplasts in the guard cells photosynthesis which leads to the production of ATP. </a:t>
            </a:r>
            <a:r>
              <a:rPr lang="en-IN" b="1" dirty="0">
                <a:solidFill>
                  <a:srgbClr val="993300"/>
                </a:solidFill>
              </a:rPr>
              <a:t>This ATP is used to actively pump the potassium ions of the adjacent cells into the guard cells.</a:t>
            </a:r>
            <a:r>
              <a:rPr lang="en-IN" dirty="0">
                <a:solidFill>
                  <a:schemeClr val="accent2">
                    <a:lumMod val="50000"/>
                  </a:schemeClr>
                </a:solidFill>
              </a:rPr>
              <a:t> Increased Potassium concentration in the guard cells makes them hypertonic, so, more water from the adjacent cells is drawn in and the cells become more turgid and they move outwards to open out the stomatal pore. Reverse happens at night. The potassium ions leak out thus reducing the turgor of guard cells and the stomatal pore closes.</a:t>
            </a:r>
          </a:p>
          <a:p>
            <a:pPr marL="0" indent="0" algn="ctr">
              <a:buNone/>
            </a:pPr>
            <a:r>
              <a:rPr lang="en-IN" sz="3200" dirty="0">
                <a:solidFill>
                  <a:srgbClr val="92D050"/>
                </a:solidFill>
              </a:rPr>
              <a:t>Sugar concentration theory: </a:t>
            </a:r>
          </a:p>
          <a:p>
            <a:pPr marL="0" indent="0" algn="ctr">
              <a:buNone/>
            </a:pPr>
            <a:r>
              <a:rPr lang="en-IN" dirty="0">
                <a:solidFill>
                  <a:schemeClr val="accent2">
                    <a:lumMod val="50000"/>
                  </a:schemeClr>
                </a:solidFill>
              </a:rPr>
              <a:t>According to the old sugar concentration theory, during daytime, the guard cells begin photosynthesis and the sugar (glucose) produce during the process increases the osmotic pressure which draws in water from the adjoining cells due to endosmosis. Hence, the guard cells become turgid and bulge outwards due to their thin outer wall, thus widening the stomatal opening lying in between. As the stomata open, the diffusion of gases in and out begins for fulfilling the need for photosynthesis and for allowing transpiration.</a:t>
            </a:r>
          </a:p>
          <a:p>
            <a:pPr marL="0" indent="0">
              <a:buNone/>
            </a:pPr>
            <a:r>
              <a:rPr lang="en-IN" dirty="0">
                <a:solidFill>
                  <a:srgbClr val="993300"/>
                </a:solidFill>
              </a:rPr>
              <a:t>Closing of the stomata : </a:t>
            </a:r>
            <a:r>
              <a:rPr lang="en-IN" dirty="0">
                <a:solidFill>
                  <a:schemeClr val="accent2">
                    <a:lumMod val="50000"/>
                  </a:schemeClr>
                </a:solidFill>
              </a:rPr>
              <a:t>If for any reason, the water content of the leaf is falling short, the water is drawn out of the guard cells due to exosmosis making them flaccid. As a result, their inner thick walls straighten to close the stomata.  </a:t>
            </a:r>
          </a:p>
        </p:txBody>
      </p:sp>
    </p:spTree>
    <p:extLst>
      <p:ext uri="{BB962C8B-B14F-4D97-AF65-F5344CB8AC3E}">
        <p14:creationId xmlns:p14="http://schemas.microsoft.com/office/powerpoint/2010/main" val="370826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3DB3-FBBD-451A-B7F9-45AF97722E63}"/>
              </a:ext>
            </a:extLst>
          </p:cNvPr>
          <p:cNvSpPr>
            <a:spLocks noGrp="1"/>
          </p:cNvSpPr>
          <p:nvPr>
            <p:ph type="title"/>
          </p:nvPr>
        </p:nvSpPr>
        <p:spPr>
          <a:xfrm>
            <a:off x="172995" y="148282"/>
            <a:ext cx="11887199" cy="790833"/>
          </a:xfrm>
        </p:spPr>
        <p:txBody>
          <a:bodyPr/>
          <a:lstStyle/>
          <a:p>
            <a:r>
              <a:rPr lang="en-IN" dirty="0">
                <a:solidFill>
                  <a:srgbClr val="92D050"/>
                </a:solidFill>
              </a:rPr>
              <a:t>PROCESS OF PHOTOSYNTHESIS</a:t>
            </a:r>
          </a:p>
        </p:txBody>
      </p:sp>
      <p:sp>
        <p:nvSpPr>
          <p:cNvPr id="3" name="Content Placeholder 2">
            <a:extLst>
              <a:ext uri="{FF2B5EF4-FFF2-40B4-BE49-F238E27FC236}">
                <a16:creationId xmlns:a16="http://schemas.microsoft.com/office/drawing/2014/main" id="{B47D7943-4E06-4465-9DA2-2B1C282CCEF3}"/>
              </a:ext>
            </a:extLst>
          </p:cNvPr>
          <p:cNvSpPr>
            <a:spLocks noGrp="1"/>
          </p:cNvSpPr>
          <p:nvPr>
            <p:ph idx="1"/>
          </p:nvPr>
        </p:nvSpPr>
        <p:spPr>
          <a:xfrm>
            <a:off x="172995" y="1124465"/>
            <a:ext cx="11887199" cy="5585253"/>
          </a:xfrm>
        </p:spPr>
        <p:txBody>
          <a:bodyPr/>
          <a:lstStyle/>
          <a:p>
            <a:pPr marL="0" indent="0">
              <a:buNone/>
            </a:pPr>
            <a:r>
              <a:rPr lang="en-IN" dirty="0">
                <a:solidFill>
                  <a:schemeClr val="accent2">
                    <a:lumMod val="50000"/>
                  </a:schemeClr>
                </a:solidFill>
              </a:rPr>
              <a:t>Mesophyll cells (both palisade and spongy) in a leaf are the principle centres of this activity. During daytime, when sunlight  falls on the leaf, the light energy is trapped by the chlorophyll of the upper layers of mesophyll, especially the palisade cells. This energy is utilised in chemical process involved in the manufacture of food, where the raw materials used are carbon dioxide and water.</a:t>
            </a:r>
          </a:p>
          <a:p>
            <a:pPr>
              <a:buFont typeface="Arial" panose="020B0604020202020204" pitchFamily="34" charset="0"/>
              <a:buChar char="•"/>
            </a:pPr>
            <a:r>
              <a:rPr lang="en-IN" dirty="0">
                <a:solidFill>
                  <a:schemeClr val="accent2">
                    <a:lumMod val="50000"/>
                  </a:schemeClr>
                </a:solidFill>
              </a:rPr>
              <a:t>Carbon dioxide from the atmosphere enters the leaf by diffusion down a concentration gradient (higher concentration outside the leaf, and less concentration inside) through the stomata.</a:t>
            </a:r>
          </a:p>
          <a:p>
            <a:pPr>
              <a:buFont typeface="Arial" panose="020B0604020202020204" pitchFamily="34" charset="0"/>
              <a:buChar char="•"/>
            </a:pPr>
            <a:r>
              <a:rPr lang="en-IN" dirty="0">
                <a:solidFill>
                  <a:schemeClr val="accent2">
                    <a:lumMod val="50000"/>
                  </a:schemeClr>
                </a:solidFill>
              </a:rPr>
              <a:t>Water from the soil is taken up by the roots, sent up through the stem and finally to the leaves where it is distributed in the mesophyll tissue.</a:t>
            </a:r>
          </a:p>
          <a:p>
            <a:pPr marL="0" indent="0">
              <a:buNone/>
            </a:pPr>
            <a:r>
              <a:rPr lang="en-IN" dirty="0">
                <a:solidFill>
                  <a:srgbClr val="993300"/>
                </a:solidFill>
              </a:rPr>
              <a:t>The chemical equations to present this process is as follows :</a:t>
            </a:r>
          </a:p>
          <a:p>
            <a:pPr marL="0" indent="0">
              <a:buNone/>
            </a:pPr>
            <a:endParaRPr lang="en-IN" dirty="0">
              <a:solidFill>
                <a:schemeClr val="accent2">
                  <a:lumMod val="50000"/>
                </a:schemeClr>
              </a:solidFill>
            </a:endParaRPr>
          </a:p>
          <a:p>
            <a:pPr marL="0" indent="0">
              <a:buNone/>
            </a:pPr>
            <a:endParaRPr lang="en-IN" dirty="0">
              <a:solidFill>
                <a:schemeClr val="accent2">
                  <a:lumMod val="50000"/>
                </a:schemeClr>
              </a:solidFill>
            </a:endParaRPr>
          </a:p>
          <a:p>
            <a:pPr marL="0" indent="0">
              <a:buNone/>
            </a:pPr>
            <a:r>
              <a:rPr lang="en-IN" dirty="0">
                <a:solidFill>
                  <a:schemeClr val="accent2">
                    <a:lumMod val="50000"/>
                  </a:schemeClr>
                </a:solidFill>
              </a:rPr>
              <a:t>The glucose molecules is a simple sugar readily soluble in water.</a:t>
            </a:r>
          </a:p>
          <a:p>
            <a:pPr marL="0" indent="0">
              <a:buNone/>
            </a:pPr>
            <a:r>
              <a:rPr lang="en-IN" dirty="0">
                <a:solidFill>
                  <a:schemeClr val="accent2">
                    <a:lumMod val="50000"/>
                  </a:schemeClr>
                </a:solidFill>
              </a:rPr>
              <a:t>The 6 molecules of water liberated at the end of the process are those that are re-</a:t>
            </a:r>
            <a:r>
              <a:rPr lang="en-IN" dirty="0" err="1">
                <a:solidFill>
                  <a:schemeClr val="accent2">
                    <a:lumMod val="50000"/>
                  </a:schemeClr>
                </a:solidFill>
              </a:rPr>
              <a:t>foemed</a:t>
            </a:r>
            <a:r>
              <a:rPr lang="en-IN" dirty="0">
                <a:solidFill>
                  <a:schemeClr val="accent2">
                    <a:lumMod val="50000"/>
                  </a:schemeClr>
                </a:solidFill>
              </a:rPr>
              <a:t> during a chain of reaction and not out of the original ones </a:t>
            </a:r>
          </a:p>
        </p:txBody>
      </p:sp>
      <p:pic>
        <p:nvPicPr>
          <p:cNvPr id="5" name="Picture 4">
            <a:extLst>
              <a:ext uri="{FF2B5EF4-FFF2-40B4-BE49-F238E27FC236}">
                <a16:creationId xmlns:a16="http://schemas.microsoft.com/office/drawing/2014/main" id="{E1486F1B-A0A3-427D-BD74-5EA915AC1A7E}"/>
              </a:ext>
            </a:extLst>
          </p:cNvPr>
          <p:cNvPicPr>
            <a:picLocks noChangeAspect="1"/>
          </p:cNvPicPr>
          <p:nvPr/>
        </p:nvPicPr>
        <p:blipFill>
          <a:blip r:embed="rId2"/>
          <a:stretch>
            <a:fillRect/>
          </a:stretch>
        </p:blipFill>
        <p:spPr>
          <a:xfrm rot="16200000">
            <a:off x="2982545" y="1693323"/>
            <a:ext cx="740510" cy="5486400"/>
          </a:xfrm>
          <a:prstGeom prst="rect">
            <a:avLst/>
          </a:prstGeom>
        </p:spPr>
      </p:pic>
    </p:spTree>
    <p:extLst>
      <p:ext uri="{BB962C8B-B14F-4D97-AF65-F5344CB8AC3E}">
        <p14:creationId xmlns:p14="http://schemas.microsoft.com/office/powerpoint/2010/main" val="63409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3470-1188-49C0-BCE1-3A9965C48E13}"/>
              </a:ext>
            </a:extLst>
          </p:cNvPr>
          <p:cNvSpPr>
            <a:spLocks noGrp="1"/>
          </p:cNvSpPr>
          <p:nvPr>
            <p:ph type="title"/>
          </p:nvPr>
        </p:nvSpPr>
        <p:spPr>
          <a:xfrm>
            <a:off x="160638" y="148281"/>
            <a:ext cx="11850130" cy="668357"/>
          </a:xfrm>
        </p:spPr>
        <p:txBody>
          <a:bodyPr/>
          <a:lstStyle/>
          <a:p>
            <a:r>
              <a:rPr lang="en-IN" dirty="0">
                <a:solidFill>
                  <a:srgbClr val="92D050"/>
                </a:solidFill>
              </a:rPr>
              <a:t>TWO MAIN PHASES OF PHOTOSYNTHESIS</a:t>
            </a:r>
          </a:p>
        </p:txBody>
      </p:sp>
      <p:sp>
        <p:nvSpPr>
          <p:cNvPr id="3" name="Content Placeholder 2">
            <a:extLst>
              <a:ext uri="{FF2B5EF4-FFF2-40B4-BE49-F238E27FC236}">
                <a16:creationId xmlns:a16="http://schemas.microsoft.com/office/drawing/2014/main" id="{E2C171FE-F307-4C41-B780-F54554DA306C}"/>
              </a:ext>
            </a:extLst>
          </p:cNvPr>
          <p:cNvSpPr>
            <a:spLocks noGrp="1"/>
          </p:cNvSpPr>
          <p:nvPr>
            <p:ph idx="1"/>
          </p:nvPr>
        </p:nvSpPr>
        <p:spPr>
          <a:xfrm>
            <a:off x="160638" y="816638"/>
            <a:ext cx="11850130" cy="5893081"/>
          </a:xfrm>
        </p:spPr>
        <p:txBody>
          <a:bodyPr>
            <a:normAutofit/>
          </a:bodyPr>
          <a:lstStyle/>
          <a:p>
            <a:pPr marL="457200" indent="-457200">
              <a:buAutoNum type="alphaUcParenBoth"/>
            </a:pPr>
            <a:r>
              <a:rPr lang="en-IN" sz="2400" dirty="0">
                <a:solidFill>
                  <a:srgbClr val="993300"/>
                </a:solidFill>
              </a:rPr>
              <a:t>LIGHT-DEPENDENT PHASE (PHOTOCHEMICAL PHASE)</a:t>
            </a:r>
          </a:p>
          <a:p>
            <a:pPr marL="0" indent="0">
              <a:buNone/>
            </a:pPr>
            <a:r>
              <a:rPr lang="en-IN" dirty="0">
                <a:solidFill>
                  <a:schemeClr val="accent2">
                    <a:lumMod val="50000"/>
                  </a:schemeClr>
                </a:solidFill>
              </a:rPr>
              <a:t>In this phase, light plays the key role. A series of chemical reaction occur in very quick succession, initiated by light and therefore the phase is called the photochemical phase. The light reaction takes place in thylakoids (containing chlorophyll) of the chloroplasts.</a:t>
            </a:r>
          </a:p>
          <a:p>
            <a:pPr marL="0" indent="0">
              <a:buNone/>
            </a:pPr>
            <a:r>
              <a:rPr lang="en-IN" dirty="0">
                <a:solidFill>
                  <a:schemeClr val="accent2">
                    <a:lumMod val="50000"/>
                  </a:schemeClr>
                </a:solidFill>
              </a:rPr>
              <a:t>The light reaction (photochemical phase)occurs in two main steps.</a:t>
            </a:r>
          </a:p>
          <a:p>
            <a:pPr marL="0" indent="0">
              <a:buNone/>
            </a:pPr>
            <a:r>
              <a:rPr lang="en-IN" dirty="0">
                <a:solidFill>
                  <a:srgbClr val="92D050"/>
                </a:solidFill>
              </a:rPr>
              <a:t>Step I.</a:t>
            </a:r>
            <a:r>
              <a:rPr lang="en-IN" dirty="0">
                <a:solidFill>
                  <a:schemeClr val="accent2">
                    <a:lumMod val="50000"/>
                  </a:schemeClr>
                </a:solidFill>
              </a:rPr>
              <a:t>  </a:t>
            </a:r>
            <a:r>
              <a:rPr lang="en-IN" dirty="0">
                <a:solidFill>
                  <a:srgbClr val="993300"/>
                </a:solidFill>
              </a:rPr>
              <a:t>Activation of chlorophyll.</a:t>
            </a:r>
            <a:r>
              <a:rPr lang="en-IN" dirty="0">
                <a:solidFill>
                  <a:schemeClr val="accent2">
                    <a:lumMod val="50000"/>
                  </a:schemeClr>
                </a:solidFill>
              </a:rPr>
              <a:t> The chlorophyll on exposure to light energy becomes activated by absorbing photons (photon is the smallest unit of light energy).</a:t>
            </a:r>
          </a:p>
          <a:p>
            <a:pPr marL="0" indent="0">
              <a:buNone/>
            </a:pPr>
            <a:r>
              <a:rPr lang="en-IN" dirty="0">
                <a:solidFill>
                  <a:srgbClr val="92D050"/>
                </a:solidFill>
              </a:rPr>
              <a:t>Step II. </a:t>
            </a:r>
            <a:r>
              <a:rPr lang="en-IN" dirty="0">
                <a:solidFill>
                  <a:srgbClr val="993300"/>
                </a:solidFill>
              </a:rPr>
              <a:t>Splitting of water. </a:t>
            </a:r>
            <a:r>
              <a:rPr lang="en-IN" dirty="0">
                <a:solidFill>
                  <a:schemeClr val="accent2">
                    <a:lumMod val="50000"/>
                  </a:schemeClr>
                </a:solidFill>
              </a:rPr>
              <a:t>The absorbed energy is used in splitting the water molecule into its two components (Hydrogen and Oxygen) and releasing electrons.</a:t>
            </a:r>
          </a:p>
          <a:p>
            <a:pPr marL="0" indent="0">
              <a:buNone/>
            </a:pPr>
            <a:endParaRPr lang="en-IN" dirty="0">
              <a:solidFill>
                <a:schemeClr val="accent2">
                  <a:lumMod val="50000"/>
                </a:schemeClr>
              </a:solidFill>
            </a:endParaRPr>
          </a:p>
          <a:p>
            <a:pPr marL="0" indent="0">
              <a:buNone/>
            </a:pPr>
            <a:endParaRPr lang="en-IN" dirty="0">
              <a:solidFill>
                <a:schemeClr val="accent2">
                  <a:lumMod val="50000"/>
                </a:schemeClr>
              </a:solidFill>
            </a:endParaRPr>
          </a:p>
          <a:p>
            <a:pPr marL="0" indent="0">
              <a:buNone/>
            </a:pPr>
            <a:r>
              <a:rPr lang="en-IN" dirty="0">
                <a:solidFill>
                  <a:schemeClr val="accent2">
                    <a:lumMod val="50000"/>
                  </a:schemeClr>
                </a:solidFill>
              </a:rPr>
              <a:t>The reaction is known as </a:t>
            </a:r>
            <a:r>
              <a:rPr lang="en-IN" dirty="0">
                <a:solidFill>
                  <a:srgbClr val="993300"/>
                </a:solidFill>
              </a:rPr>
              <a:t>photolysis</a:t>
            </a:r>
            <a:r>
              <a:rPr lang="en-IN" dirty="0">
                <a:solidFill>
                  <a:schemeClr val="accent2">
                    <a:lumMod val="50000"/>
                  </a:schemeClr>
                </a:solidFill>
              </a:rPr>
              <a:t>, which means </a:t>
            </a:r>
            <a:r>
              <a:rPr lang="en-IN" dirty="0">
                <a:solidFill>
                  <a:srgbClr val="993300"/>
                </a:solidFill>
              </a:rPr>
              <a:t>splitting by light </a:t>
            </a:r>
            <a:r>
              <a:rPr lang="en-IN" dirty="0">
                <a:solidFill>
                  <a:schemeClr val="accent2">
                    <a:lumMod val="50000"/>
                  </a:schemeClr>
                </a:solidFill>
              </a:rPr>
              <a:t>(photo = light, lysis = breaking).</a:t>
            </a:r>
          </a:p>
          <a:p>
            <a:pPr marL="0" indent="0">
              <a:buNone/>
            </a:pPr>
            <a:r>
              <a:rPr lang="en-IN" dirty="0">
                <a:solidFill>
                  <a:srgbClr val="993300"/>
                </a:solidFill>
              </a:rPr>
              <a:t>Photolysis is defined as the splitting of water molecules into hydrogen ions and oxygen in the presence of light and grana.</a:t>
            </a:r>
          </a:p>
        </p:txBody>
      </p:sp>
      <p:pic>
        <p:nvPicPr>
          <p:cNvPr id="5" name="Picture 4">
            <a:extLst>
              <a:ext uri="{FF2B5EF4-FFF2-40B4-BE49-F238E27FC236}">
                <a16:creationId xmlns:a16="http://schemas.microsoft.com/office/drawing/2014/main" id="{626B2FD7-94A5-4080-BED4-1FA473C06AEA}"/>
              </a:ext>
            </a:extLst>
          </p:cNvPr>
          <p:cNvPicPr>
            <a:picLocks noChangeAspect="1"/>
          </p:cNvPicPr>
          <p:nvPr/>
        </p:nvPicPr>
        <p:blipFill>
          <a:blip r:embed="rId2"/>
          <a:stretch>
            <a:fillRect/>
          </a:stretch>
        </p:blipFill>
        <p:spPr>
          <a:xfrm rot="16200000">
            <a:off x="4627607" y="-512806"/>
            <a:ext cx="654908" cy="9588843"/>
          </a:xfrm>
          <a:prstGeom prst="rect">
            <a:avLst/>
          </a:prstGeom>
        </p:spPr>
      </p:pic>
    </p:spTree>
    <p:extLst>
      <p:ext uri="{BB962C8B-B14F-4D97-AF65-F5344CB8AC3E}">
        <p14:creationId xmlns:p14="http://schemas.microsoft.com/office/powerpoint/2010/main" val="38864911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1360</TotalTime>
  <Words>3403</Words>
  <Application>Microsoft Office PowerPoint</Application>
  <PresentationFormat>Widescreen</PresentationFormat>
  <Paragraphs>160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Chapter-Photosynthesis</vt:lpstr>
      <vt:lpstr>WHAT IS PHOTOSYNTHESIS ?</vt:lpstr>
      <vt:lpstr>Importance of Photosynthesis</vt:lpstr>
      <vt:lpstr>           CHLOROPHYLL-THE VITAL PLANT PIGMENT </vt:lpstr>
      <vt:lpstr>Too much light destroys  chlorophyll</vt:lpstr>
      <vt:lpstr>REGULATION OF STOMATAL OPENING FOR LETTING IN CARBON DIOXIDE</vt:lpstr>
      <vt:lpstr>Potassium ion concentration theory:</vt:lpstr>
      <vt:lpstr>PROCESS OF PHOTOSYNTHESIS</vt:lpstr>
      <vt:lpstr>TWO MAIN PHASES OF PHOTOSYNTHESIS</vt:lpstr>
      <vt:lpstr>End result of the products of photolysis</vt:lpstr>
      <vt:lpstr>LIGHT-INDEPENDENT(DARK) PHASE[also called Biosynthetic phase]</vt:lpstr>
      <vt:lpstr>ADAPTATIONS IN LEAF TO PEFORM PHOTOSYNTHESIS</vt:lpstr>
      <vt:lpstr>END RESULT OF THE PRODUCTS OF PHOTOSYNTHESIS</vt:lpstr>
      <vt:lpstr>FACTORS AFFECTING PHOTOSYNTHESIS</vt:lpstr>
      <vt:lpstr>INTERNAL FACTORS</vt:lpstr>
      <vt:lpstr>EXPERIMENTS ON PHOTOSYNTHESIS</vt:lpstr>
      <vt:lpstr>Experiment 1: To show that chlorophyll is necessary for photosynthesis</vt:lpstr>
      <vt:lpstr>Experiment 2 : To show that sunlight is necessary for photosynthesis.</vt:lpstr>
      <vt:lpstr>Experiment3:To show that carbon dioxide is necessary for photosynthesis </vt:lpstr>
      <vt:lpstr>Experiment 4: To show that oxygen is produced during photosynthesis</vt:lpstr>
      <vt:lpstr>IMPORTANCE OF PHOTOSYNTHESIS</vt:lpstr>
      <vt:lpstr>PowerPoint Presentation</vt:lpstr>
      <vt:lpstr>CARBON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Chapter-Photosynthesis</dc:title>
  <dc:creator>SANJU JANA</dc:creator>
  <cp:lastModifiedBy>SANJU JANA</cp:lastModifiedBy>
  <cp:revision>74</cp:revision>
  <dcterms:created xsi:type="dcterms:W3CDTF">2020-04-21T11:49:15Z</dcterms:created>
  <dcterms:modified xsi:type="dcterms:W3CDTF">2020-04-24T15:10:30Z</dcterms:modified>
</cp:coreProperties>
</file>