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CCFF"/>
    <a:srgbClr val="66FFFF"/>
    <a:srgbClr val="FF9999"/>
    <a:srgbClr val="FF00FF"/>
    <a:srgbClr val="71C4CF"/>
    <a:srgbClr val="859AA3"/>
    <a:srgbClr val="BDC8CD"/>
    <a:srgbClr val="FF9933"/>
    <a:srgbClr val="D1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D9CDE-934A-4BD7-BC7E-FDF9EA38027C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9AA8E-E546-46E3-BA22-F02C87901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8616b53e7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8616b53e7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8616b53e7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8616b53e7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8616b53e7_1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8616b53e7_1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8208EB-36E7-43F7-8FF3-1092574FA551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AB92FC-3E31-468E-B4E3-A0240AC98AF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1342554">
            <a:off x="1092442" y="1607841"/>
            <a:ext cx="63496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ATOMIC STRUCTURE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3434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CLASS –XI</a:t>
            </a:r>
          </a:p>
          <a:p>
            <a:r>
              <a:rPr lang="en-US" dirty="0" smtClean="0">
                <a:latin typeface="Arial Black" pitchFamily="34" charset="0"/>
              </a:rPr>
              <a:t>SUBJECT – Chemistry</a:t>
            </a:r>
          </a:p>
          <a:p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  <a:scene3d>
              <a:camera prst="perspectiveAbove"/>
              <a:lightRig rig="threePt" dir="t"/>
            </a:scene3d>
          </a:bodyPr>
          <a:lstStyle/>
          <a:p>
            <a:r>
              <a:rPr lang="en-US" sz="9600" dirty="0" smtClean="0">
                <a:solidFill>
                  <a:srgbClr val="CC99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THANK YOU</a:t>
            </a:r>
            <a:endParaRPr lang="en-US" sz="9600" dirty="0">
              <a:solidFill>
                <a:srgbClr val="CC99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1752600"/>
            <a:ext cx="6400800" cy="4648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1.Wavelength(</a:t>
            </a:r>
            <a:r>
              <a:rPr lang="el-GR" sz="2800" dirty="0" smtClean="0">
                <a:latin typeface="Verdana"/>
                <a:ea typeface="Verdana"/>
                <a:cs typeface="Verdana"/>
              </a:rPr>
              <a:t>λ</a:t>
            </a:r>
            <a:r>
              <a:rPr lang="en-US" sz="2800" dirty="0" smtClean="0">
                <a:latin typeface="Verdana"/>
                <a:ea typeface="Verdana"/>
                <a:cs typeface="Verdana"/>
              </a:rPr>
              <a:t>)</a:t>
            </a:r>
            <a:r>
              <a:rPr lang="en-US" sz="2400" dirty="0" smtClean="0">
                <a:latin typeface="Verdana"/>
                <a:ea typeface="Verdana"/>
                <a:cs typeface="Verdana"/>
              </a:rPr>
              <a:t>                         </a:t>
            </a:r>
          </a:p>
          <a:p>
            <a:pPr>
              <a:buNone/>
            </a:pPr>
            <a:r>
              <a:rPr lang="en-US" sz="2400" dirty="0" smtClean="0">
                <a:latin typeface="Verdana"/>
                <a:ea typeface="Verdana"/>
                <a:cs typeface="Verdana"/>
              </a:rPr>
              <a:t>2.Frequency(ⱱ)                </a:t>
            </a:r>
          </a:p>
          <a:p>
            <a:pPr>
              <a:buNone/>
            </a:pPr>
            <a:r>
              <a:rPr lang="en-US" sz="2400" dirty="0" smtClean="0">
                <a:latin typeface="Verdana"/>
                <a:ea typeface="Verdana"/>
                <a:cs typeface="Verdana"/>
              </a:rPr>
              <a:t>3.Velocity(C)</a:t>
            </a:r>
          </a:p>
          <a:p>
            <a:pPr>
              <a:buNone/>
            </a:pPr>
            <a:r>
              <a:rPr lang="en-US" sz="2400" dirty="0" smtClean="0">
                <a:latin typeface="Verdana"/>
                <a:ea typeface="Verdana"/>
                <a:cs typeface="Verdana"/>
              </a:rPr>
              <a:t>C=</a:t>
            </a:r>
            <a:r>
              <a:rPr lang="el-GR" sz="2400" dirty="0" smtClean="0">
                <a:latin typeface="Verdana"/>
                <a:ea typeface="Verdana"/>
                <a:cs typeface="Verdana"/>
              </a:rPr>
              <a:t> λ</a:t>
            </a:r>
            <a:r>
              <a:rPr lang="en-US" sz="2400" dirty="0" smtClean="0">
                <a:latin typeface="Verdana"/>
                <a:ea typeface="Verdana"/>
                <a:cs typeface="Verdana"/>
              </a:rPr>
              <a:t>ⱱ</a:t>
            </a:r>
          </a:p>
          <a:p>
            <a:pPr>
              <a:buNone/>
            </a:pPr>
            <a:r>
              <a:rPr lang="en-US" sz="2400" dirty="0" smtClean="0">
                <a:latin typeface="Verdana"/>
                <a:ea typeface="Verdana"/>
                <a:cs typeface="Verdana"/>
              </a:rPr>
              <a:t>4.Wave Number </a:t>
            </a:r>
          </a:p>
          <a:p>
            <a:endParaRPr lang="en-US" sz="2400" dirty="0">
              <a:latin typeface="Verdana"/>
              <a:ea typeface="Verdana"/>
              <a:cs typeface="Verdana"/>
            </a:endParaRPr>
          </a:p>
          <a:p>
            <a:endParaRPr lang="en-US" sz="2400" dirty="0" smtClean="0">
              <a:latin typeface="Verdana"/>
              <a:ea typeface="Verdana"/>
              <a:cs typeface="Verdana"/>
            </a:endParaRPr>
          </a:p>
          <a:p>
            <a:endParaRPr lang="en-US" sz="2400" dirty="0" smtClean="0">
              <a:latin typeface="Verdana"/>
              <a:ea typeface="Verdana"/>
              <a:cs typeface="Verdana"/>
            </a:endParaRPr>
          </a:p>
          <a:p>
            <a:pPr>
              <a:buNone/>
            </a:pPr>
            <a:r>
              <a:rPr lang="en-US" sz="2400" dirty="0" smtClean="0">
                <a:latin typeface="Verdana"/>
                <a:ea typeface="Verdana"/>
                <a:cs typeface="Verdana"/>
              </a:rPr>
              <a:t>5.Amplitude (a)</a:t>
            </a:r>
          </a:p>
          <a:p>
            <a:endParaRPr lang="en-US" dirty="0"/>
          </a:p>
        </p:txBody>
      </p:sp>
      <p:pic>
        <p:nvPicPr>
          <p:cNvPr id="4" name="Picture 3" descr="wav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438401"/>
            <a:ext cx="3429000" cy="2057400"/>
          </a:xfrm>
          <a:prstGeom prst="rect">
            <a:avLst/>
          </a:prstGeom>
        </p:spPr>
      </p:pic>
      <p:pic>
        <p:nvPicPr>
          <p:cNvPr id="5" name="Picture 4" descr="PKK2EtIykQ4-bOIORRt3kZKwwbyRA8-nbjZHuaQhoUjd9SxSD_jVQ4oQg6ACKLYhvy9KcIHnMe-nsP8jNUQDzd5z3Wc5Rf4nXpc6DciVQemf6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62400"/>
            <a:ext cx="2362200" cy="990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0" y="1066800"/>
            <a:ext cx="478047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Wave Theory-</a:t>
            </a:r>
            <a:endParaRPr lang="en-US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52400"/>
            <a:ext cx="69342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4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ATOMIC  STRUCTURE</a:t>
            </a:r>
            <a:endParaRPr lang="en-US" sz="5400" b="1" cap="all" spc="0" dirty="0">
              <a:ln/>
              <a:solidFill>
                <a:schemeClr val="accent4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772400" cy="14700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sz="3600" b="1" u="sng" dirty="0" smtClean="0">
                <a:solidFill>
                  <a:schemeClr val="accent5">
                    <a:lumMod val="75000"/>
                  </a:schemeClr>
                </a:solidFill>
              </a:rPr>
              <a:t>Electromagnetic Spectrum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7696200" cy="2895600"/>
          </a:xfrm>
        </p:spPr>
        <p:txBody>
          <a:bodyPr>
            <a:normAutofit lnSpcReduction="10000"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Plank’s Quantum Theory of Radiation</a:t>
            </a:r>
            <a:endParaRPr lang="en-US" sz="2800" b="1" u="sng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E=hⱱ    </a:t>
            </a:r>
            <a:r>
              <a:rPr lang="en-US" dirty="0" smtClean="0">
                <a:solidFill>
                  <a:srgbClr val="00B050"/>
                </a:solidFill>
              </a:rPr>
              <a:t>   </a:t>
            </a:r>
            <a:r>
              <a:rPr lang="en-US" dirty="0">
                <a:solidFill>
                  <a:srgbClr val="00B050"/>
                </a:solidFill>
              </a:rPr>
              <a:t>or      </a:t>
            </a:r>
            <a:r>
              <a:rPr lang="en-US" dirty="0" smtClean="0">
                <a:solidFill>
                  <a:srgbClr val="00B050"/>
                </a:solidFill>
              </a:rPr>
              <a:t>E=</a:t>
            </a:r>
            <a:r>
              <a:rPr lang="en-US" dirty="0" err="1" smtClean="0">
                <a:solidFill>
                  <a:srgbClr val="00B050"/>
                </a:solidFill>
              </a:rPr>
              <a:t>ch</a:t>
            </a:r>
            <a:r>
              <a:rPr lang="en-US" dirty="0">
                <a:solidFill>
                  <a:srgbClr val="00B050"/>
                </a:solidFill>
              </a:rPr>
              <a:t>/ λ</a:t>
            </a:r>
            <a:r>
              <a:rPr lang="en-US" dirty="0"/>
              <a:t/>
            </a:r>
            <a:br>
              <a:rPr lang="en-US" dirty="0"/>
            </a:b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According to Quantum theory a body can emit or absorb energy only in an integral multiple of quantum and can never be absorbed or emitted in fractions of quantum.</a:t>
            </a:r>
            <a:b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6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 descr="Electromagnetic-spectrum-The-visible-portion-of-the-electromagnetic-spectrum-is-just-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838200"/>
            <a:ext cx="76962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620000" cy="762000"/>
          </a:xfrm>
          <a:solidFill>
            <a:srgbClr val="FF9933"/>
          </a:solidFill>
          <a:ln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Photoelectric Effect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143000"/>
            <a:ext cx="4343400" cy="30480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W +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                                                                    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hv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W + KE</a:t>
            </a: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 =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hv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 =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hv</a:t>
            </a:r>
            <a:r>
              <a:rPr lang="en-US" sz="20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Thus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Maximum kinetic energy equation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becomes: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1/2mv</a:t>
            </a:r>
            <a:r>
              <a:rPr lang="en-US" sz="20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max=hv–hv</a:t>
            </a:r>
            <a:r>
              <a:rPr lang="en-US" sz="20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1/2mv</a:t>
            </a:r>
            <a:r>
              <a:rPr lang="en-US" sz="20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max=h(v−v</a:t>
            </a:r>
            <a:r>
              <a:rPr lang="en-US" sz="20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n-US" sz="20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max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is the maximum kinetic energy of the electron.</a:t>
            </a:r>
          </a:p>
        </p:txBody>
      </p:sp>
      <p:pic>
        <p:nvPicPr>
          <p:cNvPr id="4" name="Picture 3" descr="f-d-fc65fe35b4d5214c55ce90c552d8c4878fda90fa04dbbf4bf0c3c944+IMAGE_THUMB_POSTCARD_TINY+IMAGE_THUMB_POSTCARD_TIN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3048000" cy="175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4038600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B050"/>
                </a:solidFill>
              </a:rPr>
              <a:t>Dual Nature Of Light </a:t>
            </a:r>
          </a:p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Light behaves  as a particle as well as wave.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800601"/>
            <a:ext cx="7848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Q.A photon of wavelength 400nm </a:t>
            </a:r>
            <a:r>
              <a:rPr lang="en-US" sz="2000" dirty="0" err="1" smtClean="0">
                <a:solidFill>
                  <a:srgbClr val="002060"/>
                </a:solidFill>
              </a:rPr>
              <a:t>strickes</a:t>
            </a:r>
            <a:r>
              <a:rPr lang="en-US" sz="2000" dirty="0" smtClean="0">
                <a:solidFill>
                  <a:srgbClr val="002060"/>
                </a:solidFill>
              </a:rPr>
              <a:t> a metal surface .The electrons are ejected with a velocity </a:t>
            </a:r>
            <a:r>
              <a:rPr lang="en-US" sz="2000" dirty="0">
                <a:solidFill>
                  <a:srgbClr val="002060"/>
                </a:solidFill>
              </a:rPr>
              <a:t>5.85X10</a:t>
            </a:r>
            <a:r>
              <a:rPr lang="en-US" sz="2000" baseline="30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ms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  <a:r>
              <a:rPr lang="en-US" sz="2000" dirty="0" smtClean="0">
                <a:solidFill>
                  <a:srgbClr val="002060"/>
                </a:solidFill>
              </a:rPr>
              <a:t>.Calculate the minimum energy required to remove an electron from the metal surface.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228600"/>
            <a:ext cx="7772400" cy="1470025"/>
          </a:xfrm>
          <a:solidFill>
            <a:srgbClr val="71C4CF"/>
          </a:solidFill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Atomic Spectra(Evidence for the </a:t>
            </a:r>
            <a:r>
              <a:rPr lang="en-US" b="1" u="sng" dirty="0" err="1" smtClean="0"/>
              <a:t>quantised</a:t>
            </a:r>
            <a:r>
              <a:rPr lang="en-US" b="1" u="sng" dirty="0" smtClean="0"/>
              <a:t> electronic energy level)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752600"/>
            <a:ext cx="6705600" cy="4038600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dirty="0" smtClean="0"/>
          </a:p>
          <a:p>
            <a:pPr algn="l"/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365074_169618_a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57400"/>
            <a:ext cx="4495800" cy="4038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 descr="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057400"/>
            <a:ext cx="3276600" cy="41148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9A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62000" y="304801"/>
            <a:ext cx="7543800" cy="1371600"/>
          </a:xfr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Energy And Radius Of A Particular Orbit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slide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7400"/>
            <a:ext cx="75438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228600" y="457200"/>
            <a:ext cx="4495800" cy="763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0000FF"/>
                </a:solidFill>
              </a:rPr>
              <a:t>de Broglie equation </a:t>
            </a:r>
            <a:endParaRPr sz="3200" b="1">
              <a:solidFill>
                <a:srgbClr val="0000FF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53700" cy="4555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 b="1" dirty="0">
                <a:solidFill>
                  <a:srgbClr val="CC0000"/>
                </a:solidFill>
              </a:rPr>
              <a:t>Λ = h/mv or h/p </a:t>
            </a:r>
            <a:endParaRPr sz="4400" b="1">
              <a:solidFill>
                <a:srgbClr val="CC0000"/>
              </a:solidFill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chemeClr val="dk1"/>
                </a:solidFill>
              </a:rPr>
              <a:t>Every object posses a mass and a velocity behave </a:t>
            </a:r>
            <a:r>
              <a:rPr lang="en" sz="2800" b="1" dirty="0" smtClean="0">
                <a:solidFill>
                  <a:schemeClr val="dk1"/>
                </a:solidFill>
              </a:rPr>
              <a:t>both </a:t>
            </a:r>
            <a:r>
              <a:rPr lang="en" sz="2800" b="1" dirty="0">
                <a:solidFill>
                  <a:schemeClr val="dk1"/>
                </a:solidFill>
              </a:rPr>
              <a:t>as particle and as a wave.</a:t>
            </a:r>
            <a:endParaRPr sz="2800" b="1">
              <a:solidFill>
                <a:srgbClr val="00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4601" y="1131933"/>
            <a:ext cx="4165499" cy="4822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 descr="Piece of duct tape sticking a note to the slide"/>
          <p:cNvPicPr preferRelativeResize="0"/>
          <p:nvPr/>
        </p:nvPicPr>
        <p:blipFill rotWithShape="1">
          <a:blip r:embed="rId4" cstate="print">
            <a:alphaModFix/>
          </a:blip>
          <a:srcRect l="-124" t="8666" r="11487" b="7271"/>
          <a:stretch/>
        </p:blipFill>
        <p:spPr>
          <a:xfrm rot="154833">
            <a:off x="5921940" y="842711"/>
            <a:ext cx="1677375" cy="79451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5331675" y="1823232"/>
            <a:ext cx="3123600" cy="3586967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</a:rPr>
              <a:t>An e</a:t>
            </a:r>
            <a:r>
              <a:rPr lang="en" sz="2000" b="1" baseline="30000" dirty="0">
                <a:solidFill>
                  <a:schemeClr val="dk1"/>
                </a:solidFill>
              </a:rPr>
              <a:t>-</a:t>
            </a:r>
            <a:r>
              <a:rPr lang="en" sz="2000" b="1" dirty="0">
                <a:solidFill>
                  <a:schemeClr val="dk1"/>
                </a:solidFill>
              </a:rPr>
              <a:t> is moving with a K.E of 4.4.55x10</a:t>
            </a:r>
            <a:r>
              <a:rPr lang="en" sz="2000" b="1" baseline="30000" dirty="0">
                <a:solidFill>
                  <a:schemeClr val="dk1"/>
                </a:solidFill>
              </a:rPr>
              <a:t>-25</a:t>
            </a:r>
            <a:r>
              <a:rPr lang="en" sz="2000" b="1" dirty="0">
                <a:solidFill>
                  <a:schemeClr val="dk1"/>
                </a:solidFill>
              </a:rPr>
              <a:t> J calculate it’s de broglie's wavelength ?</a:t>
            </a:r>
            <a:endParaRPr sz="2000" b="1">
              <a:solidFill>
                <a:srgbClr val="F46524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46524"/>
              </a:buClr>
              <a:buSzPts val="1700"/>
              <a:buFont typeface="Arial"/>
              <a:buChar char="➔"/>
            </a:pPr>
            <a:r>
              <a:rPr lang="en" sz="2000" dirty="0">
                <a:solidFill>
                  <a:srgbClr val="F46524"/>
                </a:solidFill>
              </a:rPr>
              <a:t>Hint:</a:t>
            </a:r>
            <a:endParaRPr sz="2000">
              <a:solidFill>
                <a:srgbClr val="F4652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</a:rPr>
              <a:t>K.E = ½ *mv</a:t>
            </a:r>
            <a:r>
              <a:rPr lang="en" sz="2000" baseline="30000" dirty="0">
                <a:solidFill>
                  <a:schemeClr val="dk1"/>
                </a:solidFill>
              </a:rPr>
              <a:t>2</a:t>
            </a:r>
            <a:endParaRPr sz="2000">
              <a:solidFill>
                <a:srgbClr val="F46524"/>
              </a:solidFill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46524"/>
              </a:buClr>
              <a:buSzPts val="1700"/>
              <a:buFont typeface="Arial"/>
              <a:buChar char="➔"/>
            </a:pPr>
            <a:r>
              <a:rPr lang="en" sz="2000" dirty="0">
                <a:solidFill>
                  <a:srgbClr val="F46524"/>
                </a:solidFill>
              </a:rPr>
              <a:t>Answer:</a:t>
            </a:r>
            <a:endParaRPr sz="2000">
              <a:solidFill>
                <a:srgbClr val="F4652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 dirty="0"/>
              <a:t>7.278x10</a:t>
            </a:r>
            <a:r>
              <a:rPr lang="en" sz="2000" baseline="30000" dirty="0"/>
              <a:t>-7  </a:t>
            </a:r>
            <a:r>
              <a:rPr lang="en" sz="2000" dirty="0">
                <a:solidFill>
                  <a:schemeClr val="dk1"/>
                </a:solidFill>
              </a:rPr>
              <a:t>m</a:t>
            </a:r>
            <a:r>
              <a:rPr lang="en" sz="2000" baseline="30000" dirty="0"/>
              <a:t> </a:t>
            </a:r>
            <a:endParaRPr sz="2000" baseline="3000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700" b="1" baseline="300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700" b="1" baseline="300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solidFill>
            <a:srgbClr val="FF9999"/>
          </a:solidFill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rgbClr val="0000FF"/>
                </a:solidFill>
              </a:rPr>
              <a:t>Heiserberg’s Uncertainty Principle</a:t>
            </a:r>
            <a:endParaRPr sz="3600" b="1">
              <a:solidFill>
                <a:srgbClr val="0000FF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53700" cy="4555200"/>
          </a:xfrm>
          <a:prstGeom prst="rect">
            <a:avLst/>
          </a:prstGeom>
          <a:solidFill>
            <a:srgbClr val="CC99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CC0000"/>
                </a:solidFill>
              </a:rPr>
              <a:t>Δx . Δp &gt;= h/4Π</a:t>
            </a:r>
            <a:endParaRPr sz="2000" b="1">
              <a:solidFill>
                <a:srgbClr val="CC0000"/>
              </a:solidFill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CC0000"/>
                </a:solidFill>
              </a:rPr>
              <a:t>Δx . Δv &gt;= h/4Πm</a:t>
            </a:r>
            <a:endParaRPr sz="2000" b="1">
              <a:solidFill>
                <a:srgbClr val="CC0000"/>
              </a:solidFill>
            </a:endParaRPr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 dirty="0">
                <a:solidFill>
                  <a:schemeClr val="dk1"/>
                </a:solidFill>
              </a:rPr>
              <a:t>It is impossible to determine simultaneously the position and </a:t>
            </a:r>
            <a:r>
              <a:rPr lang="en" sz="2400" b="1" dirty="0" smtClean="0">
                <a:solidFill>
                  <a:schemeClr val="dk1"/>
                </a:solidFill>
              </a:rPr>
              <a:t>momentum of a moving </a:t>
            </a:r>
            <a:r>
              <a:rPr lang="en" sz="2400" b="1" dirty="0">
                <a:solidFill>
                  <a:schemeClr val="dk1"/>
                </a:solidFill>
              </a:rPr>
              <a:t>microscopic particle with absolute accuracy.</a:t>
            </a:r>
            <a:endParaRPr sz="2400" b="1">
              <a:solidFill>
                <a:srgbClr val="000000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4601" y="1131933"/>
            <a:ext cx="4165499" cy="4822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 descr="Piece of duct tape sticking a note to the slide"/>
          <p:cNvPicPr preferRelativeResize="0"/>
          <p:nvPr/>
        </p:nvPicPr>
        <p:blipFill rotWithShape="1">
          <a:blip r:embed="rId4" cstate="print">
            <a:alphaModFix/>
          </a:blip>
          <a:srcRect l="-124" t="8666" r="11487" b="7271"/>
          <a:stretch/>
        </p:blipFill>
        <p:spPr>
          <a:xfrm rot="154833">
            <a:off x="5884435" y="1485159"/>
            <a:ext cx="1677375" cy="79451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4953000" y="2286000"/>
            <a:ext cx="3886200" cy="35052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dk1"/>
                </a:solidFill>
              </a:rPr>
              <a:t>Calculate the uncertainty in momentum of an e</a:t>
            </a:r>
            <a:r>
              <a:rPr lang="en" sz="2000" b="1" baseline="30000" dirty="0">
                <a:solidFill>
                  <a:schemeClr val="dk1"/>
                </a:solidFill>
              </a:rPr>
              <a:t>-  </a:t>
            </a:r>
            <a:r>
              <a:rPr lang="en" sz="2000" b="1" dirty="0">
                <a:solidFill>
                  <a:schemeClr val="dk1"/>
                </a:solidFill>
              </a:rPr>
              <a:t>if uncertainty in it’s position is 1Å.(10</a:t>
            </a:r>
            <a:r>
              <a:rPr lang="en" sz="2000" b="1" baseline="30000" dirty="0">
                <a:solidFill>
                  <a:schemeClr val="dk1"/>
                </a:solidFill>
              </a:rPr>
              <a:t>-10 </a:t>
            </a:r>
            <a:r>
              <a:rPr lang="en" sz="2000" b="1" dirty="0">
                <a:solidFill>
                  <a:schemeClr val="dk1"/>
                </a:solidFill>
              </a:rPr>
              <a:t>)</a:t>
            </a:r>
            <a:endParaRPr sz="2000" b="1" baseline="300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46524"/>
              </a:buClr>
              <a:buSzPts val="1600"/>
              <a:buFont typeface="Arial"/>
              <a:buChar char="➔"/>
            </a:pPr>
            <a:r>
              <a:rPr lang="en" sz="1200" dirty="0">
                <a:solidFill>
                  <a:srgbClr val="F46524"/>
                </a:solidFill>
              </a:rPr>
              <a:t>Hint:</a:t>
            </a:r>
            <a:endParaRPr sz="1200">
              <a:solidFill>
                <a:srgbClr val="F46524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500" dirty="0"/>
              <a:t>Δx . Δp = h/4Π</a:t>
            </a:r>
            <a:endParaRPr sz="800"/>
          </a:p>
          <a:p>
            <a:pPr marL="45720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46524"/>
              </a:buClr>
              <a:buSzPts val="1700"/>
              <a:buFont typeface="Arial"/>
              <a:buChar char="➔"/>
            </a:pPr>
            <a:r>
              <a:rPr lang="en" sz="1300" dirty="0">
                <a:solidFill>
                  <a:srgbClr val="F46524"/>
                </a:solidFill>
              </a:rPr>
              <a:t>Answer:</a:t>
            </a:r>
            <a:endParaRPr sz="1300">
              <a:solidFill>
                <a:srgbClr val="F4652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5.18x10</a:t>
            </a:r>
            <a:r>
              <a:rPr lang="en" baseline="30000" dirty="0"/>
              <a:t>-15  </a:t>
            </a:r>
            <a:r>
              <a:rPr lang="en" dirty="0">
                <a:solidFill>
                  <a:schemeClr val="dk1"/>
                </a:solidFill>
              </a:rPr>
              <a:t>kgms</a:t>
            </a:r>
            <a:r>
              <a:rPr lang="en" baseline="30000" dirty="0">
                <a:solidFill>
                  <a:schemeClr val="dk1"/>
                </a:solidFill>
              </a:rPr>
              <a:t>-1</a:t>
            </a:r>
            <a:r>
              <a:rPr lang="en" baseline="30000" dirty="0"/>
              <a:t> </a:t>
            </a:r>
            <a:endParaRPr baseline="3000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700" b="1" baseline="300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700" b="1" baseline="300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Google Shape;78;p16"/>
          <p:cNvGraphicFramePr/>
          <p:nvPr/>
        </p:nvGraphicFramePr>
        <p:xfrm>
          <a:off x="470776" y="863100"/>
          <a:ext cx="8124075" cy="96553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95550"/>
                <a:gridCol w="2295550"/>
                <a:gridCol w="2295550"/>
                <a:gridCol w="1237425"/>
              </a:tblGrid>
              <a:tr h="965533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Bohr’s model For H &amp; H Atoms</a:t>
                      </a:r>
                      <a:endParaRPr sz="2400"/>
                    </a:p>
                  </a:txBody>
                  <a:tcPr marL="91425" marR="91425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9" name="Google Shape;79;p16"/>
          <p:cNvCxnSpPr/>
          <p:nvPr/>
        </p:nvCxnSpPr>
        <p:spPr>
          <a:xfrm rot="10800000">
            <a:off x="1061000" y="211067"/>
            <a:ext cx="0" cy="62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1141600" y="125100"/>
            <a:ext cx="2471100" cy="7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Concept of orbit</a:t>
            </a:r>
            <a:endParaRPr sz="1800" b="1">
              <a:solidFill>
                <a:schemeClr val="dk1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2961875" y="2178933"/>
            <a:ext cx="2604900" cy="4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Energy of an </a:t>
            </a:r>
            <a:r>
              <a:rPr lang="en" sz="1500" b="1" dirty="0"/>
              <a:t>e</a:t>
            </a:r>
            <a:r>
              <a:rPr lang="en" sz="1500" b="1" baseline="30000" dirty="0"/>
              <a:t>- </a:t>
            </a:r>
            <a:r>
              <a:rPr lang="en" sz="1800" dirty="0"/>
              <a:t> is fixed in a particular orbit</a:t>
            </a:r>
            <a:endParaRPr sz="1800" b="1">
              <a:solidFill>
                <a:schemeClr val="dk1"/>
              </a:solidFill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5017425" y="125100"/>
            <a:ext cx="2353200" cy="7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mvr=nh/2</a:t>
            </a:r>
            <a:r>
              <a:rPr lang="en" sz="1800">
                <a:solidFill>
                  <a:srgbClr val="000000"/>
                </a:solidFill>
              </a:rPr>
              <a:t>Π , where n = 1,2,3....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6358025" y="2223731"/>
            <a:ext cx="2353200" cy="62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dirty="0">
                <a:solidFill>
                  <a:srgbClr val="000000"/>
                </a:solidFill>
              </a:rPr>
              <a:t>ΔE = </a:t>
            </a:r>
            <a:r>
              <a:rPr lang="en" sz="1800" dirty="0" smtClean="0">
                <a:solidFill>
                  <a:srgbClr val="000000"/>
                </a:solidFill>
              </a:rPr>
              <a:t>E</a:t>
            </a:r>
            <a:r>
              <a:rPr lang="en" sz="1800" baseline="-25000" dirty="0" smtClean="0">
                <a:solidFill>
                  <a:srgbClr val="000000"/>
                </a:solidFill>
              </a:rPr>
              <a:t>2</a:t>
            </a:r>
            <a:r>
              <a:rPr lang="en" sz="1800" dirty="0" smtClean="0">
                <a:solidFill>
                  <a:srgbClr val="000000"/>
                </a:solidFill>
              </a:rPr>
              <a:t>-E</a:t>
            </a:r>
            <a:r>
              <a:rPr lang="en" sz="1800" baseline="-25000" dirty="0" smtClean="0">
                <a:solidFill>
                  <a:srgbClr val="000000"/>
                </a:solidFill>
              </a:rPr>
              <a:t>1</a:t>
            </a:r>
            <a:r>
              <a:rPr lang="en" sz="1800" dirty="0" smtClean="0">
                <a:solidFill>
                  <a:srgbClr val="000000"/>
                </a:solidFill>
              </a:rPr>
              <a:t> </a:t>
            </a:r>
            <a:r>
              <a:rPr lang="en" sz="1800" dirty="0">
                <a:solidFill>
                  <a:srgbClr val="000000"/>
                </a:solidFill>
              </a:rPr>
              <a:t>= hν</a:t>
            </a:r>
            <a:endParaRPr sz="1600">
              <a:solidFill>
                <a:srgbClr val="000000"/>
              </a:solidFill>
            </a:endParaRPr>
          </a:p>
        </p:txBody>
      </p:sp>
      <p:cxnSp>
        <p:nvCxnSpPr>
          <p:cNvPr id="84" name="Google Shape;84;p16"/>
          <p:cNvCxnSpPr/>
          <p:nvPr/>
        </p:nvCxnSpPr>
        <p:spPr>
          <a:xfrm flipH="1">
            <a:off x="2960675" y="1828633"/>
            <a:ext cx="2400" cy="83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85" name="Google Shape;85;p16"/>
          <p:cNvCxnSpPr/>
          <p:nvPr/>
        </p:nvCxnSpPr>
        <p:spPr>
          <a:xfrm rot="10800000" flipH="1">
            <a:off x="4955325" y="194267"/>
            <a:ext cx="4800" cy="65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86" name="Google Shape;86;p16"/>
          <p:cNvCxnSpPr>
            <a:endCxn id="83" idx="1"/>
          </p:cNvCxnSpPr>
          <p:nvPr/>
        </p:nvCxnSpPr>
        <p:spPr>
          <a:xfrm>
            <a:off x="6347825" y="1805531"/>
            <a:ext cx="10200" cy="73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87" name="Google Shape;87;p16"/>
          <p:cNvSpPr/>
          <p:nvPr/>
        </p:nvSpPr>
        <p:spPr>
          <a:xfrm>
            <a:off x="457200" y="3124200"/>
            <a:ext cx="2629500" cy="29932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rgbClr val="741B47"/>
                </a:solidFill>
              </a:rPr>
              <a:t>Merits </a:t>
            </a:r>
            <a:endParaRPr sz="28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dirty="0">
                <a:solidFill>
                  <a:srgbClr val="FFFFFF"/>
                </a:solidFill>
              </a:rPr>
              <a:t>Stability</a:t>
            </a:r>
            <a:endParaRPr sz="16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dirty="0">
                <a:solidFill>
                  <a:srgbClr val="FFFFFF"/>
                </a:solidFill>
              </a:rPr>
              <a:t>Energy </a:t>
            </a:r>
            <a:endParaRPr sz="16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dirty="0" smtClean="0">
                <a:solidFill>
                  <a:srgbClr val="FFFFFF"/>
                </a:solidFill>
              </a:rPr>
              <a:t>Radius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5943600" y="3352800"/>
            <a:ext cx="2629500" cy="2993200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rgbClr val="741B47"/>
                </a:solidFill>
              </a:rPr>
              <a:t>Defects</a:t>
            </a:r>
            <a:endParaRPr sz="2800">
              <a:solidFill>
                <a:srgbClr val="741B47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dirty="0">
                <a:solidFill>
                  <a:srgbClr val="FFFFFF"/>
                </a:solidFill>
              </a:rPr>
              <a:t>Zeeman’s Effect &amp; Stark Effect </a:t>
            </a: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smtClean="0">
                <a:solidFill>
                  <a:srgbClr val="FFFFFF"/>
                </a:solidFill>
              </a:rPr>
              <a:t>Fine </a:t>
            </a:r>
            <a:r>
              <a:rPr lang="en" sz="1600" dirty="0">
                <a:solidFill>
                  <a:srgbClr val="FFFFFF"/>
                </a:solidFill>
              </a:rPr>
              <a:t>Spectra</a:t>
            </a: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AutoNum type="arabicPeriod"/>
            </a:pPr>
            <a:r>
              <a:rPr lang="en" sz="1600" dirty="0" smtClean="0">
                <a:solidFill>
                  <a:srgbClr val="FFFFFF"/>
                </a:solidFill>
              </a:rPr>
              <a:t>He,Li  etc</a:t>
            </a:r>
            <a:r>
              <a:rPr lang="en" sz="1600" dirty="0">
                <a:solidFill>
                  <a:srgbClr val="FFFFFF"/>
                </a:solidFill>
              </a:rPr>
              <a:t>.</a:t>
            </a:r>
            <a:endParaRPr sz="1600">
              <a:solidFill>
                <a:srgbClr val="FFFFFF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AutoNum type="arabicPeriod"/>
            </a:pPr>
            <a:r>
              <a:rPr lang="en" sz="1600" dirty="0">
                <a:solidFill>
                  <a:srgbClr val="FFFFFF"/>
                </a:solidFill>
              </a:rPr>
              <a:t>Heisenberg's uncertainty principle</a:t>
            </a:r>
            <a:r>
              <a:rPr lang="en" sz="1700" dirty="0">
                <a:solidFill>
                  <a:srgbClr val="FFFFFF"/>
                </a:solidFill>
              </a:rPr>
              <a:t> </a:t>
            </a:r>
            <a:endParaRPr sz="1700">
              <a:solidFill>
                <a:srgbClr val="FFFFFF"/>
              </a:solidFill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0" y="2853567"/>
            <a:ext cx="9144000" cy="6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9900FF"/>
                </a:solidFill>
              </a:rPr>
              <a:t>Merits &amp; Defects</a:t>
            </a:r>
            <a:endParaRPr sz="1600"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B5F721"/>
      </a:dk2>
      <a:lt2>
        <a:srgbClr val="491434"/>
      </a:lt2>
      <a:accent1>
        <a:srgbClr val="FEF93B"/>
      </a:accent1>
      <a:accent2>
        <a:srgbClr val="FFFF00"/>
      </a:accent2>
      <a:accent3>
        <a:srgbClr val="C00000"/>
      </a:accent3>
      <a:accent4>
        <a:srgbClr val="C00000"/>
      </a:accent4>
      <a:accent5>
        <a:srgbClr val="FFC000"/>
      </a:accent5>
      <a:accent6>
        <a:srgbClr val="840A13"/>
      </a:accent6>
      <a:hlink>
        <a:srgbClr val="FEF93B"/>
      </a:hlink>
      <a:folHlink>
        <a:srgbClr val="FEF9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314</Words>
  <Application>Microsoft Office PowerPoint</Application>
  <PresentationFormat>On-screen Show (4:3)</PresentationFormat>
  <Paragraphs>65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Flow</vt:lpstr>
      <vt:lpstr>Slide 1</vt:lpstr>
      <vt:lpstr>Slide 2</vt:lpstr>
      <vt:lpstr>Electromagnetic Spectrum </vt:lpstr>
      <vt:lpstr>Photoelectric Effect</vt:lpstr>
      <vt:lpstr>Atomic Spectra(Evidence for the quantised electronic energy level)</vt:lpstr>
      <vt:lpstr>Energy And Radius Of A Particular Orbit</vt:lpstr>
      <vt:lpstr>de Broglie equation </vt:lpstr>
      <vt:lpstr>Heiserberg’s Uncertainty Principle</vt:lpstr>
      <vt:lpstr>Concept of orbit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7</cp:revision>
  <dcterms:created xsi:type="dcterms:W3CDTF">2020-06-07T16:53:13Z</dcterms:created>
  <dcterms:modified xsi:type="dcterms:W3CDTF">2020-06-07T21:28:40Z</dcterms:modified>
</cp:coreProperties>
</file>