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86243A-7996-45B8-8F4B-FB7613CD5519}" type="datetimeFigureOut">
              <a:rPr lang="en-US" smtClean="0"/>
              <a:t>20/06/07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6243A-7996-45B8-8F4B-FB7613CD5519}" type="datetimeFigureOut">
              <a:rPr lang="en-US" smtClean="0"/>
              <a:t>20/06/07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6243A-7996-45B8-8F4B-FB7613CD5519}" type="datetimeFigureOut">
              <a:rPr lang="en-US" smtClean="0"/>
              <a:t>20/06/07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6243A-7996-45B8-8F4B-FB7613CD5519}" type="datetimeFigureOut">
              <a:rPr lang="en-US" smtClean="0"/>
              <a:t>20/06/07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6243A-7996-45B8-8F4B-FB7613CD5519}" type="datetimeFigureOut">
              <a:rPr lang="en-US" smtClean="0"/>
              <a:t>20/06/07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86243A-7996-45B8-8F4B-FB7613CD5519}" type="datetimeFigureOut">
              <a:rPr lang="en-US" smtClean="0"/>
              <a:t>20/06/07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86243A-7996-45B8-8F4B-FB7613CD5519}" type="datetimeFigureOut">
              <a:rPr lang="en-US" smtClean="0"/>
              <a:t>20/06/07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86243A-7996-45B8-8F4B-FB7613CD5519}" type="datetimeFigureOut">
              <a:rPr lang="en-US" smtClean="0"/>
              <a:t>20/06/07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6243A-7996-45B8-8F4B-FB7613CD5519}" type="datetimeFigureOut">
              <a:rPr lang="en-US" smtClean="0"/>
              <a:t>20/06/07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86243A-7996-45B8-8F4B-FB7613CD5519}" type="datetimeFigureOut">
              <a:rPr lang="en-US" smtClean="0"/>
              <a:t>20/06/07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86243A-7996-45B8-8F4B-FB7613CD5519}" type="datetimeFigureOut">
              <a:rPr lang="en-US" smtClean="0"/>
              <a:t>20/06/07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D4F47-8D3F-4CE0-B8EC-89AC3A6BE07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86243A-7996-45B8-8F4B-FB7613CD5519}" type="datetimeFigureOut">
              <a:rPr lang="en-US" smtClean="0"/>
              <a:t>20/06/07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D4F47-8D3F-4CE0-B8EC-89AC3A6BE0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yjus.com/commerce/what-is-partnershi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04800"/>
            <a:ext cx="7467600" cy="762000"/>
          </a:xfrm>
        </p:spPr>
        <p:txBody>
          <a:bodyPr>
            <a:normAutofit/>
          </a:bodyPr>
          <a:lstStyle/>
          <a:p>
            <a:r>
              <a:rPr lang="en-US" sz="3600" dirty="0" smtClean="0"/>
              <a:t>RECONSTITUTION OF PARTNERSHIP</a:t>
            </a:r>
            <a:endParaRPr lang="en-US" sz="3600" dirty="0"/>
          </a:p>
        </p:txBody>
      </p:sp>
      <p:sp>
        <p:nvSpPr>
          <p:cNvPr id="3" name="Subtitle 2"/>
          <p:cNvSpPr>
            <a:spLocks noGrp="1"/>
          </p:cNvSpPr>
          <p:nvPr>
            <p:ph type="subTitle" idx="1"/>
          </p:nvPr>
        </p:nvSpPr>
        <p:spPr>
          <a:xfrm>
            <a:off x="2209800" y="990600"/>
            <a:ext cx="4953000" cy="533400"/>
          </a:xfrm>
        </p:spPr>
        <p:txBody>
          <a:bodyPr>
            <a:normAutofit lnSpcReduction="10000"/>
          </a:bodyPr>
          <a:lstStyle/>
          <a:p>
            <a:r>
              <a:rPr lang="en-US" dirty="0" smtClean="0"/>
              <a:t>ADMISSION OF PARTNER</a:t>
            </a:r>
            <a:endParaRPr lang="en-US" dirty="0"/>
          </a:p>
        </p:txBody>
      </p:sp>
      <p:sp>
        <p:nvSpPr>
          <p:cNvPr id="4" name="Rectangle 3"/>
          <p:cNvSpPr/>
          <p:nvPr/>
        </p:nvSpPr>
        <p:spPr>
          <a:xfrm>
            <a:off x="228600" y="1600198"/>
            <a:ext cx="8610600" cy="4893647"/>
          </a:xfrm>
          <a:prstGeom prst="rect">
            <a:avLst/>
          </a:prstGeom>
        </p:spPr>
        <p:txBody>
          <a:bodyPr wrap="square">
            <a:spAutoFit/>
          </a:bodyPr>
          <a:lstStyle/>
          <a:p>
            <a:r>
              <a:rPr lang="en-US" sz="2400" dirty="0"/>
              <a:t>Admission of a new partner is the inclusion of a new partner as an associate or partner to an existing enterprise is known as an admission of a partner. For the right to share the profit of the partnership firm, the new partner is required to bring some amount which is known as a premium or his share of goodwill</a:t>
            </a:r>
            <a:r>
              <a:rPr lang="en-US" sz="2400" dirty="0" smtClean="0"/>
              <a:t>.</a:t>
            </a:r>
          </a:p>
          <a:p>
            <a:endParaRPr lang="en-US" sz="2400" dirty="0"/>
          </a:p>
          <a:p>
            <a:r>
              <a:rPr lang="en-US" sz="2400" dirty="0" smtClean="0"/>
              <a:t> </a:t>
            </a:r>
            <a:r>
              <a:rPr lang="en-US" sz="2400" dirty="0"/>
              <a:t>With accordance to the </a:t>
            </a:r>
            <a:r>
              <a:rPr lang="en-US" sz="2400" dirty="0">
                <a:hlinkClick r:id="rId2"/>
              </a:rPr>
              <a:t>Partnership Act 1932</a:t>
            </a:r>
            <a:r>
              <a:rPr lang="en-US" sz="2400" dirty="0"/>
              <a:t>, a new partner can be admitted into the enterprise only with the agreement of all the existing partners until and unless otherwise consented upon. Suppose A and B are partners sharing profits and losses in the ratio of 2:1 on 1</a:t>
            </a:r>
            <a:r>
              <a:rPr lang="en-US" sz="2400" baseline="30000" dirty="0"/>
              <a:t>st</a:t>
            </a:r>
            <a:r>
              <a:rPr lang="en-US" sz="2400" dirty="0"/>
              <a:t> April 2019 they admitted C as new partner with 1/6</a:t>
            </a:r>
            <a:r>
              <a:rPr lang="en-US" sz="2400" baseline="30000" dirty="0"/>
              <a:t>th</a:t>
            </a:r>
            <a:r>
              <a:rPr lang="en-US" sz="2400" dirty="0"/>
              <a:t> share in profits of firm then in that condition existing partners ratio will be changed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685800" y="857071"/>
            <a:ext cx="7467600" cy="120032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latin typeface="Arial" pitchFamily="34" charset="0"/>
                <a:ea typeface="Arial" pitchFamily="34" charset="0"/>
                <a:cs typeface="Calibri" pitchFamily="34" charset="0"/>
              </a:rPr>
              <a:t> </a:t>
            </a:r>
            <a:r>
              <a:rPr kumimoji="0" lang="en-US" sz="2400" b="1" i="0" u="none" strike="noStrike" cap="none" normalizeH="0" baseline="0" dirty="0" smtClean="0">
                <a:ln>
                  <a:noFill/>
                </a:ln>
                <a:solidFill>
                  <a:srgbClr val="333333"/>
                </a:solidFill>
                <a:effectLst/>
                <a:latin typeface="Arial" pitchFamily="34" charset="0"/>
                <a:ea typeface="Arial" pitchFamily="34" charset="0"/>
                <a:cs typeface="Calibri" pitchFamily="34" charset="0"/>
              </a:rPr>
              <a:t>ACCOUNTING TREATMENT OF ACCUMULATED PROFITS AND LOSSES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Arial" pitchFamily="34" charset="0"/>
                <a:cs typeface="Calibri" pitchFamily="34" charset="0"/>
              </a:rPr>
              <a:t>(a) For transferring accumulated profit and reserves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image3.png" descr="https://www.brainkart.com/media/extra3/lSiF6We.jpg"/>
          <p:cNvPicPr/>
          <p:nvPr/>
        </p:nvPicPr>
        <p:blipFill>
          <a:blip r:embed="rId2"/>
          <a:srcRect/>
          <a:stretch>
            <a:fillRect/>
          </a:stretch>
        </p:blipFill>
        <p:spPr>
          <a:xfrm>
            <a:off x="762000" y="2438400"/>
            <a:ext cx="7543800" cy="4038600"/>
          </a:xfrm>
          <a:prstGeom prst="rect">
            <a:avLst/>
          </a:prstGeom>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52400" y="1066800"/>
            <a:ext cx="8229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n-US" sz="2400" dirty="0">
                <a:solidFill>
                  <a:srgbClr val="000000"/>
                </a:solidFill>
                <a:latin typeface="Arial" pitchFamily="34" charset="0"/>
                <a:ea typeface="Arial" pitchFamily="34" charset="0"/>
                <a:cs typeface="Calibri" pitchFamily="34" charset="0"/>
              </a:rPr>
              <a:t> </a:t>
            </a:r>
            <a:r>
              <a:rPr lang="en-US" sz="2400" dirty="0" smtClean="0">
                <a:solidFill>
                  <a:srgbClr val="000000"/>
                </a:solidFill>
                <a:latin typeface="Arial" pitchFamily="34" charset="0"/>
                <a:ea typeface="Arial" pitchFamily="34" charset="0"/>
                <a:cs typeface="Calibri" pitchFamily="34" charset="0"/>
              </a:rPr>
              <a:t>  (b</a:t>
            </a:r>
            <a:r>
              <a:rPr kumimoji="0" lang="en-US" sz="2400" b="0" i="0" u="none" strike="noStrike" cap="none" normalizeH="0" baseline="0" dirty="0" smtClean="0">
                <a:ln>
                  <a:noFill/>
                </a:ln>
                <a:solidFill>
                  <a:srgbClr val="000000"/>
                </a:solidFill>
                <a:effectLst/>
                <a:latin typeface="Arial" pitchFamily="34" charset="0"/>
                <a:ea typeface="Arial" pitchFamily="34" charset="0"/>
                <a:cs typeface="Calibri" pitchFamily="34" charset="0"/>
              </a:rPr>
              <a:t>) For transferring accumulated loss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image2.png" descr="https://www.brainkart.com/media/extra3/iU98dsc.jpg"/>
          <p:cNvPicPr/>
          <p:nvPr/>
        </p:nvPicPr>
        <p:blipFill>
          <a:blip r:embed="rId2"/>
          <a:srcRect/>
          <a:stretch>
            <a:fillRect/>
          </a:stretch>
        </p:blipFill>
        <p:spPr>
          <a:xfrm>
            <a:off x="381000" y="2362200"/>
            <a:ext cx="8153400" cy="2819400"/>
          </a:xfrm>
          <a:prstGeom prst="rect">
            <a:avLst/>
          </a:prstGeom>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228600" y="0"/>
            <a:ext cx="8382000" cy="9233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333333"/>
                </a:solidFill>
                <a:effectLst/>
                <a:latin typeface="Arial" pitchFamily="34" charset="0"/>
                <a:ea typeface="Arial" pitchFamily="34" charset="0"/>
                <a:cs typeface="Calibri" pitchFamily="34" charset="0"/>
              </a:rPr>
              <a:t>ACCOUNTING TREATMENT OF REVALUATION OF ASSETS AND LIABLITIES</a:t>
            </a:r>
            <a:r>
              <a:rPr kumimoji="0" lang="en-US" b="0" i="0" u="none" strike="noStrike" cap="none" normalizeH="0" baseline="0" dirty="0" smtClean="0">
                <a:ln>
                  <a:noFill/>
                </a:ln>
                <a:solidFill>
                  <a:srgbClr val="333333"/>
                </a:solidFill>
                <a:effectLst/>
                <a:latin typeface="Arial" pitchFamily="34" charset="0"/>
                <a:ea typeface="Arial" pitchFamily="34" charset="0"/>
                <a:cs typeface="Calibri"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Arial" pitchFamily="34" charset="0"/>
                <a:cs typeface="Calibri" pitchFamily="34" charset="0"/>
              </a:rPr>
              <a:t>Following are the journal entries to</a:t>
            </a:r>
            <a:r>
              <a:rPr kumimoji="0" lang="en-US" b="0" i="0" u="none" strike="noStrike" cap="none" normalizeH="0" dirty="0" smtClean="0">
                <a:ln>
                  <a:noFill/>
                </a:ln>
                <a:solidFill>
                  <a:srgbClr val="000000"/>
                </a:solidFill>
                <a:effectLst/>
                <a:latin typeface="Arial" pitchFamily="34" charset="0"/>
                <a:ea typeface="Arial" pitchFamily="34" charset="0"/>
                <a:cs typeface="Calibri" pitchFamily="34" charset="0"/>
              </a:rPr>
              <a:t> be passed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4.png" descr="https://www.brainkart.com/media/extra3/PugKGMd.jpg"/>
          <p:cNvPicPr/>
          <p:nvPr/>
        </p:nvPicPr>
        <p:blipFill>
          <a:blip r:embed="rId2"/>
          <a:srcRect/>
          <a:stretch>
            <a:fillRect/>
          </a:stretch>
        </p:blipFill>
        <p:spPr>
          <a:xfrm>
            <a:off x="685800" y="914400"/>
            <a:ext cx="7772400" cy="5943600"/>
          </a:xfrm>
          <a:prstGeom prst="rect">
            <a:avLst/>
          </a:prstGeom>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8286" y="381000"/>
            <a:ext cx="4975914" cy="461665"/>
          </a:xfrm>
          <a:prstGeom prst="rect">
            <a:avLst/>
          </a:prstGeom>
        </p:spPr>
        <p:txBody>
          <a:bodyPr wrap="none">
            <a:spAutoFit/>
          </a:bodyPr>
          <a:lstStyle/>
          <a:p>
            <a:r>
              <a:rPr lang="en-US" sz="2400" b="1" dirty="0"/>
              <a:t>FORMAT OF REVALUATION </a:t>
            </a:r>
            <a:r>
              <a:rPr lang="en-US" sz="2400" b="1" dirty="0" smtClean="0"/>
              <a:t>ACCOUNT</a:t>
            </a:r>
            <a:endParaRPr lang="en-US" dirty="0"/>
          </a:p>
        </p:txBody>
      </p:sp>
      <p:pic>
        <p:nvPicPr>
          <p:cNvPr id="4" name="image1.png" descr="https://www.brainkart.com/media/extra3/Op1iqeq.jpg"/>
          <p:cNvPicPr/>
          <p:nvPr/>
        </p:nvPicPr>
        <p:blipFill>
          <a:blip r:embed="rId2"/>
          <a:srcRect/>
          <a:stretch>
            <a:fillRect/>
          </a:stretch>
        </p:blipFill>
        <p:spPr>
          <a:xfrm>
            <a:off x="609600" y="1447801"/>
            <a:ext cx="7924799" cy="4724400"/>
          </a:xfrm>
          <a:prstGeom prst="rect">
            <a:avLst/>
          </a:prstGeom>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914400"/>
            <a:ext cx="8458200" cy="443198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3333"/>
                </a:solidFill>
                <a:effectLst/>
                <a:ea typeface="Arial" pitchFamily="34" charset="0"/>
                <a:cs typeface="Calibri" pitchFamily="34" charset="0"/>
              </a:rPr>
              <a:t>PURPOSES OF ADMISSION OF A NEW PARTNER </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For  taking additional capital for expansion of business </a:t>
            </a:r>
            <a:endParaRPr kumimoji="0" lang="en-US" sz="2400" b="0" i="0" u="none" strike="noStrike" cap="none" normalizeH="0" baseline="0" dirty="0" smtClean="0">
              <a:ln>
                <a:noFill/>
              </a:ln>
              <a:solidFill>
                <a:srgbClr val="333333"/>
              </a:solidFill>
              <a:effectLst/>
              <a:ea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For acquiring additional managerial skill </a:t>
            </a:r>
            <a:endParaRPr kumimoji="0" lang="en-US" sz="2400" b="0" i="0" u="none" strike="noStrike" cap="none" normalizeH="0" baseline="0" dirty="0" smtClean="0">
              <a:ln>
                <a:noFill/>
              </a:ln>
              <a:solidFill>
                <a:srgbClr val="333333"/>
              </a:solidFill>
              <a:effectLst/>
              <a:ea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To encourage a capable employees by taking him into partnership</a:t>
            </a:r>
          </a:p>
          <a:p>
            <a:pPr marL="0" marR="0" lvl="0" indent="0" algn="l"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3333"/>
                </a:solidFill>
                <a:effectLst/>
                <a:ea typeface="Arial" pitchFamily="34" charset="0"/>
                <a:cs typeface="Calibri" pitchFamily="34" charset="0"/>
              </a:rPr>
              <a:t>ADJUSTMENTS AT THE TIME OF ADMISSION OF A PARTNER</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Calculation of new profit sharing ratio</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Calculation of sacrificing ratio </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Accounting treatment of goodwill</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Accounting treatment of accumulated profits and losses </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Accounting treatment of revaluation of assets and liabilities</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Adjustment of partners capital</a:t>
            </a: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457200" y="821353"/>
            <a:ext cx="8229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3333"/>
                </a:solidFill>
                <a:effectLst/>
                <a:ea typeface="Arial" pitchFamily="34" charset="0"/>
                <a:cs typeface="Calibri" pitchFamily="34" charset="0"/>
              </a:rPr>
              <a:t>CALCULATION OF NEW PROFIT SHARING RATIO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(NEW SHARE = OLD SHARE – SACRIFICE SHARE)</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For example- Anup and Vishnu are partners sharing profits in the ratio of 3:2. They admitted Sushant as a new partner for 1/5 share in the future profits of the enterprise. Compute new profit sharing ratio of Anup, Vishnu and Sushant.</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Solution :</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Sushant’s share =1/5C</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Remaining share = 1-1/5=4/5</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Anup’s new share = 3/5 of 4/5 =12/25</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Vishnu’s new share =2/5 of 4/5 =8/25</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New profit sharing ratio of Anup, Vishnu and Sushant will be 12:8:5</a:t>
            </a: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04800" y="0"/>
            <a:ext cx="8534400" cy="637097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3333"/>
                </a:solidFill>
                <a:effectLst/>
                <a:ea typeface="Arial" pitchFamily="34" charset="0"/>
                <a:cs typeface="Calibri" pitchFamily="34" charset="0"/>
              </a:rPr>
              <a:t>SACRIFICING RATIO</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Sacrificing ratio is the ratio where the old partners give their consent to forego their share of gains into the new partner. Sacrificing ratio is computed during the time of addition or admission of a new associate partner. It is the portion in which old partners forego their share to the new associate. Whereas</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3333"/>
                </a:solidFill>
                <a:effectLst/>
                <a:ea typeface="Arial" pitchFamily="34" charset="0"/>
                <a:cs typeface="Calibri" pitchFamily="34" charset="0"/>
              </a:rPr>
              <a:t>SACRIFICE RATIO = OLD RATIO - NEW RATIO</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For example A and B are partners sharing profits in the ratio of 4:3 They admitted C as a new partner the new profit sharing ratio is 3:2:1 find out the sacrificing ratio</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Sacrificing ratio = old ratio – new ratio</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Sacrifice made by A = 4/7 – 3/6 = </a:t>
            </a:r>
            <a:r>
              <a:rPr kumimoji="0" lang="en-US" sz="2400" b="0" i="0" u="sng" strike="noStrike" cap="none" normalizeH="0" baseline="0" dirty="0" smtClean="0">
                <a:ln>
                  <a:noFill/>
                </a:ln>
                <a:solidFill>
                  <a:srgbClr val="333333"/>
                </a:solidFill>
                <a:effectLst/>
                <a:ea typeface="Arial" pitchFamily="34" charset="0"/>
                <a:cs typeface="Calibri" pitchFamily="34" charset="0"/>
              </a:rPr>
              <a:t>24-21</a:t>
            </a:r>
            <a:r>
              <a:rPr kumimoji="0" lang="en-US" sz="2400" b="0" i="0" u="none" strike="noStrike" cap="none" normalizeH="0" baseline="0" dirty="0" smtClean="0">
                <a:ln>
                  <a:noFill/>
                </a:ln>
                <a:solidFill>
                  <a:srgbClr val="333333"/>
                </a:solidFill>
                <a:effectLst/>
                <a:ea typeface="Arial" pitchFamily="34" charset="0"/>
                <a:cs typeface="Calibri" pitchFamily="34" charset="0"/>
              </a:rPr>
              <a:t> = </a:t>
            </a:r>
            <a:r>
              <a:rPr kumimoji="0" lang="en-US" sz="2400" b="0" i="0" u="sng" strike="noStrike" cap="none" normalizeH="0" baseline="0" dirty="0" smtClean="0">
                <a:ln>
                  <a:noFill/>
                </a:ln>
                <a:solidFill>
                  <a:srgbClr val="333333"/>
                </a:solidFill>
                <a:effectLst/>
                <a:ea typeface="Arial" pitchFamily="34" charset="0"/>
                <a:cs typeface="Calibri" pitchFamily="34" charset="0"/>
              </a:rPr>
              <a:t>3  </a:t>
            </a:r>
            <a:r>
              <a:rPr kumimoji="0" lang="en-US" sz="2400" b="0" i="0" u="none" strike="noStrike" cap="none" normalizeH="0" baseline="0" dirty="0" smtClean="0">
                <a:ln>
                  <a:noFill/>
                </a:ln>
                <a:solidFill>
                  <a:srgbClr val="333333"/>
                </a:solidFill>
                <a:effectLst/>
                <a:ea typeface="Arial" pitchFamily="34" charset="0"/>
                <a:cs typeface="Calibri" pitchFamily="34" charset="0"/>
              </a:rPr>
              <a:t>	     						</a:t>
            </a:r>
            <a:r>
              <a:rPr lang="en-US" sz="2400" dirty="0">
                <a:solidFill>
                  <a:srgbClr val="333333"/>
                </a:solidFill>
                <a:ea typeface="Arial" pitchFamily="34" charset="0"/>
                <a:cs typeface="Calibri" pitchFamily="34" charset="0"/>
              </a:rPr>
              <a:t> </a:t>
            </a:r>
            <a:r>
              <a:rPr lang="en-US" sz="2400" dirty="0" smtClean="0">
                <a:solidFill>
                  <a:srgbClr val="333333"/>
                </a:solidFill>
                <a:ea typeface="Arial" pitchFamily="34" charset="0"/>
                <a:cs typeface="Calibri" pitchFamily="34" charset="0"/>
              </a:rPr>
              <a:t>                     </a:t>
            </a:r>
            <a:r>
              <a:rPr kumimoji="0" lang="en-US" sz="2400" b="0" i="0" u="none" strike="noStrike" cap="none" normalizeH="0" baseline="0" dirty="0" smtClean="0">
                <a:ln>
                  <a:noFill/>
                </a:ln>
                <a:solidFill>
                  <a:srgbClr val="333333"/>
                </a:solidFill>
                <a:effectLst/>
                <a:ea typeface="Arial" pitchFamily="34" charset="0"/>
                <a:cs typeface="Calibri" pitchFamily="34" charset="0"/>
              </a:rPr>
              <a:t> 42      42                        </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ea typeface="Arial" pitchFamily="34" charset="0"/>
                <a:cs typeface="Calibri" pitchFamily="34" charset="0"/>
              </a:rPr>
              <a:t>Sacrifice made by B = 3/7 – 2/6 = </a:t>
            </a:r>
            <a:r>
              <a:rPr kumimoji="0" lang="en-US" sz="2400" b="0" i="0" u="sng" strike="noStrike" cap="none" normalizeH="0" baseline="0" dirty="0" smtClean="0">
                <a:ln>
                  <a:noFill/>
                </a:ln>
                <a:solidFill>
                  <a:srgbClr val="333333"/>
                </a:solidFill>
                <a:effectLst/>
                <a:ea typeface="Arial" pitchFamily="34" charset="0"/>
                <a:cs typeface="Calibri" pitchFamily="34" charset="0"/>
              </a:rPr>
              <a:t>18-14</a:t>
            </a:r>
            <a:r>
              <a:rPr kumimoji="0" lang="en-US" sz="2400" b="0" i="0" u="none" strike="noStrike" cap="none" normalizeH="0" baseline="0" dirty="0" smtClean="0">
                <a:ln>
                  <a:noFill/>
                </a:ln>
                <a:solidFill>
                  <a:srgbClr val="333333"/>
                </a:solidFill>
                <a:effectLst/>
                <a:ea typeface="Arial" pitchFamily="34" charset="0"/>
                <a:cs typeface="Calibri" pitchFamily="34" charset="0"/>
              </a:rPr>
              <a:t> =  </a:t>
            </a:r>
            <a:r>
              <a:rPr kumimoji="0" lang="en-US" sz="2400" b="0" i="0" u="sng" strike="noStrike" cap="none" normalizeH="0" baseline="0" dirty="0" smtClean="0">
                <a:ln>
                  <a:noFill/>
                </a:ln>
                <a:solidFill>
                  <a:srgbClr val="333333"/>
                </a:solidFill>
                <a:effectLst/>
                <a:ea typeface="Arial" pitchFamily="34" charset="0"/>
                <a:cs typeface="Calibri" pitchFamily="34" charset="0"/>
              </a:rPr>
              <a:t>4  </a:t>
            </a:r>
            <a:r>
              <a:rPr kumimoji="0" lang="en-US" sz="2400" b="0" i="0" u="none" strike="noStrike" cap="none" normalizeH="0" baseline="0" dirty="0" smtClean="0">
                <a:ln>
                  <a:noFill/>
                </a:ln>
                <a:solidFill>
                  <a:srgbClr val="333333"/>
                </a:solidFill>
                <a:effectLst/>
                <a:ea typeface="Arial" pitchFamily="34" charset="0"/>
                <a:cs typeface="Calibri" pitchFamily="34" charset="0"/>
              </a:rPr>
              <a:t>							</a:t>
            </a:r>
            <a:r>
              <a:rPr lang="en-US" sz="2400" dirty="0">
                <a:solidFill>
                  <a:srgbClr val="333333"/>
                </a:solidFill>
                <a:ea typeface="Arial" pitchFamily="34" charset="0"/>
                <a:cs typeface="Calibri" pitchFamily="34" charset="0"/>
              </a:rPr>
              <a:t> </a:t>
            </a:r>
            <a:r>
              <a:rPr lang="en-US" sz="2400" dirty="0" smtClean="0">
                <a:solidFill>
                  <a:srgbClr val="333333"/>
                </a:solidFill>
                <a:ea typeface="Arial" pitchFamily="34" charset="0"/>
                <a:cs typeface="Calibri" pitchFamily="34" charset="0"/>
              </a:rPr>
              <a:t>                     </a:t>
            </a:r>
            <a:r>
              <a:rPr kumimoji="0" lang="en-US" sz="2400" b="0" i="0" u="none" strike="noStrike" cap="none" normalizeH="0" baseline="0" dirty="0" smtClean="0">
                <a:ln>
                  <a:noFill/>
                </a:ln>
                <a:solidFill>
                  <a:srgbClr val="333333"/>
                </a:solidFill>
                <a:effectLst/>
                <a:ea typeface="Arial" pitchFamily="34" charset="0"/>
                <a:cs typeface="Calibri" pitchFamily="34" charset="0"/>
              </a:rPr>
              <a:t> 42        42     	</a:t>
            </a:r>
            <a:endParaRPr kumimoji="0" lang="en-US" sz="24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solidFill>
                  <a:srgbClr val="333333"/>
                </a:solidFill>
                <a:effectLst/>
                <a:ea typeface="Arial" pitchFamily="34" charset="0"/>
                <a:cs typeface="Calibri" pitchFamily="34" charset="0"/>
              </a:rPr>
              <a:t>Thus sacrifice ratio between A and B is 3:4 </a:t>
            </a:r>
            <a:r>
              <a:rPr kumimoji="0" lang="en-US" sz="2400" b="0" i="0" u="none" strike="noStrike" cap="none" normalizeH="0" baseline="0" dirty="0" smtClean="0">
                <a:ln>
                  <a:noFill/>
                </a:ln>
                <a:solidFill>
                  <a:srgbClr val="333333"/>
                </a:solidFill>
                <a:effectLst/>
                <a:ea typeface="Arial" pitchFamily="34" charset="0"/>
                <a:cs typeface="Calibri" pitchFamily="34" charset="0"/>
              </a:rPr>
              <a:t>		</a:t>
            </a:r>
            <a:r>
              <a:rPr kumimoji="0" lang="en-US" sz="2400" b="0" i="0" u="none" strike="noStrike" cap="none" normalizeH="0" baseline="0" dirty="0" smtClean="0">
                <a:ln>
                  <a:noFill/>
                </a:ln>
                <a:solidFill>
                  <a:srgbClr val="333333"/>
                </a:solidFill>
                <a:effectLst/>
                <a:latin typeface="Arial" pitchFamily="34" charset="0"/>
                <a:ea typeface="Arial" pitchFamily="34" charset="0"/>
                <a:cs typeface="Calibri"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1199614"/>
            <a:ext cx="9144000" cy="360098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3333"/>
                </a:solidFill>
                <a:effectLst/>
                <a:latin typeface="Arial" pitchFamily="34" charset="0"/>
                <a:ea typeface="Arial" pitchFamily="34" charset="0"/>
                <a:cs typeface="Calibri" pitchFamily="34" charset="0"/>
              </a:rPr>
              <a:t>ACCOUNTING TREATMENT OF GOODWILL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000099"/>
              </a:solidFill>
              <a:effectLst/>
              <a:latin typeface="Arial" pitchFamily="34" charset="0"/>
              <a:ea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1" i="0" u="none" strike="noStrike" cap="none" normalizeH="0" baseline="0" dirty="0" smtClean="0">
                <a:ln>
                  <a:noFill/>
                </a:ln>
                <a:effectLst/>
                <a:latin typeface="Arial" pitchFamily="34" charset="0"/>
                <a:ea typeface="Arial" pitchFamily="34" charset="0"/>
                <a:cs typeface="Arial" pitchFamily="34" charset="0"/>
              </a:rPr>
              <a:t>1st method</a:t>
            </a:r>
            <a:r>
              <a:rPr kumimoji="0" lang="en-US" sz="2400" b="0" i="0" u="none" strike="noStrike" cap="none" normalizeH="0" baseline="0" dirty="0" smtClean="0">
                <a:ln>
                  <a:noFill/>
                </a:ln>
                <a:solidFill>
                  <a:srgbClr val="000000"/>
                </a:solidFill>
                <a:effectLst/>
                <a:latin typeface="Arial" pitchFamily="34" charset="0"/>
                <a:ea typeface="Arial" pitchFamily="34" charset="0"/>
                <a:cs typeface="Arial" pitchFamily="34" charset="0"/>
              </a:rPr>
              <a:t/>
            </a:r>
            <a:br>
              <a:rPr kumimoji="0" lang="en-US" sz="2400" b="0" i="0" u="none" strike="noStrike" cap="none" normalizeH="0" baseline="0" dirty="0" smtClean="0">
                <a:ln>
                  <a:noFill/>
                </a:ln>
                <a:solidFill>
                  <a:srgbClr val="000000"/>
                </a:solidFill>
                <a:effectLst/>
                <a:latin typeface="Arial" pitchFamily="34" charset="0"/>
                <a:ea typeface="Arial" pitchFamily="34" charset="0"/>
                <a:cs typeface="Arial" pitchFamily="34" charset="0"/>
              </a:rPr>
            </a:br>
            <a:r>
              <a:rPr kumimoji="0" lang="en-US" sz="2400" b="0" i="0" u="none" strike="noStrike" cap="none" normalizeH="0" baseline="0" dirty="0" smtClean="0">
                <a:ln>
                  <a:noFill/>
                </a:ln>
                <a:solidFill>
                  <a:srgbClr val="000000"/>
                </a:solidFill>
                <a:effectLst/>
                <a:latin typeface="Arial" pitchFamily="34" charset="0"/>
                <a:ea typeface="Arial" pitchFamily="34" charset="0"/>
                <a:cs typeface="Arial" pitchFamily="34" charset="0"/>
              </a:rPr>
              <a:t>Private distribution of goodwill</a:t>
            </a:r>
            <a:br>
              <a:rPr kumimoji="0" lang="en-US" sz="2400" b="0" i="0" u="none" strike="noStrike" cap="none" normalizeH="0" baseline="0" dirty="0" smtClean="0">
                <a:ln>
                  <a:noFill/>
                </a:ln>
                <a:solidFill>
                  <a:srgbClr val="000000"/>
                </a:solidFill>
                <a:effectLst/>
                <a:latin typeface="Arial" pitchFamily="34" charset="0"/>
                <a:ea typeface="Arial" pitchFamily="34" charset="0"/>
                <a:cs typeface="Arial" pitchFamily="34" charset="0"/>
              </a:rPr>
            </a:br>
            <a:r>
              <a:rPr kumimoji="0" lang="en-US" sz="2400" b="0" i="0" u="none" strike="noStrike" cap="none" normalizeH="0" baseline="0" dirty="0" smtClean="0">
                <a:ln>
                  <a:noFill/>
                </a:ln>
                <a:solidFill>
                  <a:srgbClr val="000000"/>
                </a:solidFill>
                <a:effectLst/>
                <a:latin typeface="Arial" pitchFamily="34" charset="0"/>
                <a:ea typeface="Arial" pitchFamily="34" charset="0"/>
                <a:cs typeface="Arial" pitchFamily="34" charset="0"/>
              </a:rPr>
              <a:t>Under this method , new partner gives his share of goodwill to old partners personally .So there is no need to record it to the books of firm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Arial" pitchFamily="34" charset="0"/>
                <a:cs typeface="Arial" pitchFamily="34" charset="0"/>
              </a:rPr>
              <a:t> No journal entry will pass .</a:t>
            </a:r>
            <a:r>
              <a:rPr kumimoji="0" lang="en-US" b="0" i="0" u="none" strike="noStrike" cap="none" normalizeH="0" baseline="0" dirty="0" smtClean="0">
                <a:ln>
                  <a:noFill/>
                </a:ln>
                <a:solidFill>
                  <a:srgbClr val="000000"/>
                </a:solidFill>
                <a:effectLst/>
                <a:latin typeface="Arial" pitchFamily="34" charset="0"/>
                <a:ea typeface="Arial" pitchFamily="34" charset="0"/>
                <a:cs typeface="Arial" pitchFamily="34" charset="0"/>
              </a:rPr>
              <a:t/>
            </a:r>
            <a:br>
              <a:rPr kumimoji="0" lang="en-US" b="0" i="0" u="none" strike="noStrike" cap="none" normalizeH="0" baseline="0" dirty="0" smtClean="0">
                <a:ln>
                  <a:noFill/>
                </a:ln>
                <a:solidFill>
                  <a:srgbClr val="000000"/>
                </a:solidFill>
                <a:effectLst/>
                <a:latin typeface="Arial" pitchFamily="34" charset="0"/>
                <a:ea typeface="Arial" pitchFamily="34" charset="0"/>
                <a:cs typeface="Arial" pitchFamily="34" charset="0"/>
              </a:rPr>
            </a:br>
            <a:r>
              <a:rPr kumimoji="0" lang="en-US" b="0" i="0" u="none" strike="noStrike" cap="none" normalizeH="0" baseline="0" dirty="0" smtClean="0">
                <a:ln>
                  <a:noFill/>
                </a:ln>
                <a:solidFill>
                  <a:srgbClr val="000000"/>
                </a:solidFill>
                <a:effectLst/>
                <a:latin typeface="Arial" pitchFamily="34" charset="0"/>
                <a:ea typeface="Arial" pitchFamily="34" charset="0"/>
                <a:cs typeface="Arial" pitchFamily="34" charset="0"/>
              </a:rPr>
              <a:t/>
            </a:r>
            <a:br>
              <a:rPr kumimoji="0" lang="en-US" b="0" i="0" u="none" strike="noStrike" cap="none" normalizeH="0" baseline="0" dirty="0" smtClean="0">
                <a:ln>
                  <a:noFill/>
                </a:ln>
                <a:solidFill>
                  <a:srgbClr val="000000"/>
                </a:solidFill>
                <a:effectLst/>
                <a:latin typeface="Arial" pitchFamily="34" charset="0"/>
                <a:ea typeface="Arial" pitchFamily="34" charset="0"/>
                <a:cs typeface="Arial" pitchFamily="34" charset="0"/>
              </a:rPr>
            </a:b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89844"/>
            <a:ext cx="9144000" cy="4154984"/>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kumimoji="0" lang="en-US" sz="2400" b="1" i="0" u="none" strike="noStrike" cap="none" normalizeH="0" baseline="0" dirty="0" smtClean="0">
                <a:ln>
                  <a:noFill/>
                </a:ln>
                <a:effectLst/>
                <a:ea typeface="Arial" pitchFamily="34" charset="0"/>
                <a:cs typeface="Arial" pitchFamily="34" charset="0"/>
              </a:rPr>
              <a:t>2nd method</a:t>
            </a:r>
            <a:r>
              <a:rPr kumimoji="0" lang="en-US" sz="2400" b="0" i="0" u="none" strike="noStrike" cap="none" normalizeH="0" baseline="0" dirty="0" smtClean="0">
                <a:ln>
                  <a:noFill/>
                </a:ln>
                <a:solidFill>
                  <a:srgbClr val="000000"/>
                </a:solidFill>
                <a:effectLst/>
                <a:ea typeface="Arial" pitchFamily="34" charset="0"/>
                <a:cs typeface="Arial" pitchFamily="34" charset="0"/>
              </a:rPr>
              <a:t/>
            </a:r>
            <a:br>
              <a:rPr kumimoji="0" lang="en-US" sz="2400" b="0" i="0" u="none" strike="noStrike" cap="none" normalizeH="0" baseline="0" dirty="0" smtClean="0">
                <a:ln>
                  <a:noFill/>
                </a:ln>
                <a:solidFill>
                  <a:srgbClr val="000000"/>
                </a:solidFill>
                <a:effectLst/>
                <a:ea typeface="Arial" pitchFamily="34" charset="0"/>
                <a:cs typeface="Arial" pitchFamily="34" charset="0"/>
              </a:rPr>
            </a:br>
            <a:r>
              <a:rPr kumimoji="0" lang="en-US" sz="2400" b="0" i="0" u="none" strike="noStrike" cap="none" normalizeH="0" baseline="0" dirty="0" smtClean="0">
                <a:ln>
                  <a:noFill/>
                </a:ln>
                <a:solidFill>
                  <a:srgbClr val="000000"/>
                </a:solidFill>
                <a:effectLst/>
                <a:ea typeface="Arial" pitchFamily="34" charset="0"/>
                <a:cs typeface="Arial" pitchFamily="34" charset="0"/>
              </a:rPr>
              <a:t>Goodwill is given in cash form by new partner</a:t>
            </a:r>
            <a:br>
              <a:rPr kumimoji="0" lang="en-US" sz="2400" b="0" i="0" u="none" strike="noStrike" cap="none" normalizeH="0" baseline="0" dirty="0" smtClean="0">
                <a:ln>
                  <a:noFill/>
                </a:ln>
                <a:solidFill>
                  <a:srgbClr val="000000"/>
                </a:solidFill>
                <a:effectLst/>
                <a:ea typeface="Arial" pitchFamily="34" charset="0"/>
                <a:cs typeface="Arial" pitchFamily="34" charset="0"/>
              </a:rPr>
            </a:br>
            <a:r>
              <a:rPr kumimoji="0" lang="en-US" sz="2400" b="0" i="0" u="none" strike="noStrike" cap="none" normalizeH="0" baseline="0" dirty="0" smtClean="0">
                <a:ln>
                  <a:noFill/>
                </a:ln>
                <a:solidFill>
                  <a:srgbClr val="000000"/>
                </a:solidFill>
                <a:effectLst/>
                <a:ea typeface="Arial" pitchFamily="34" charset="0"/>
                <a:cs typeface="Arial" pitchFamily="34" charset="0"/>
              </a:rPr>
              <a:t>Under this method , old partner bring his share of goodwill in cash form in the firm and it is taken by old partner in their sacrifice ratio . For this following journal entry pass in the books of firm</a:t>
            </a:r>
            <a:br>
              <a:rPr kumimoji="0" lang="en-US" sz="2400" b="0" i="0" u="none" strike="noStrike" cap="none" normalizeH="0" baseline="0" dirty="0" smtClean="0">
                <a:ln>
                  <a:noFill/>
                </a:ln>
                <a:solidFill>
                  <a:srgbClr val="000000"/>
                </a:solidFill>
                <a:effectLst/>
                <a:ea typeface="Arial" pitchFamily="34" charset="0"/>
                <a:cs typeface="Arial" pitchFamily="34" charset="0"/>
              </a:rPr>
            </a:br>
            <a:r>
              <a:rPr kumimoji="0" lang="en-US" sz="2400" b="0" i="0" u="none" strike="noStrike" cap="none" normalizeH="0" baseline="0" dirty="0" smtClean="0">
                <a:ln>
                  <a:noFill/>
                </a:ln>
                <a:solidFill>
                  <a:srgbClr val="000000"/>
                </a:solidFill>
                <a:effectLst/>
                <a:ea typeface="Arial" pitchFamily="34" charset="0"/>
                <a:cs typeface="Arial" pitchFamily="34" charset="0"/>
              </a:rPr>
              <a:t>(1) Cash / Bank A/C………. Debit           </a:t>
            </a:r>
            <a:r>
              <a:rPr kumimoji="0" lang="en-US" sz="2400" b="0" i="0" u="none" strike="noStrike" cap="none" normalizeH="0" baseline="0" dirty="0" err="1" smtClean="0">
                <a:ln>
                  <a:noFill/>
                </a:ln>
                <a:solidFill>
                  <a:srgbClr val="000000"/>
                </a:solidFill>
                <a:effectLst/>
                <a:ea typeface="Arial" pitchFamily="34" charset="0"/>
                <a:cs typeface="Arial" pitchFamily="34" charset="0"/>
              </a:rPr>
              <a:t>xxxxx</a:t>
            </a:r>
            <a:endParaRPr kumimoji="0" lang="en-US" sz="2400" b="0" i="0" u="none" strike="noStrike" cap="none" normalizeH="0" baseline="0" dirty="0" smtClean="0">
              <a:ln>
                <a:noFill/>
              </a:ln>
              <a:solidFill>
                <a:srgbClr val="000000"/>
              </a:solidFill>
              <a:effectLst/>
              <a:ea typeface="Arial" pitchFamily="34" charset="0"/>
              <a:cs typeface="Arial" pitchFamily="34" charset="0"/>
            </a:endParaRPr>
          </a:p>
          <a:p>
            <a:pPr lvl="0" eaLnBrk="0" fontAlgn="base" hangingPunct="0">
              <a:spcBef>
                <a:spcPct val="0"/>
              </a:spcBef>
              <a:spcAft>
                <a:spcPct val="0"/>
              </a:spcAft>
            </a:pPr>
            <a:r>
              <a:rPr lang="en-US" sz="2400" dirty="0" smtClean="0">
                <a:solidFill>
                  <a:srgbClr val="000000"/>
                </a:solidFill>
                <a:ea typeface="Arial" pitchFamily="34" charset="0"/>
                <a:cs typeface="Arial" pitchFamily="34" charset="0"/>
              </a:rPr>
              <a:t>                 </a:t>
            </a:r>
            <a:r>
              <a:rPr kumimoji="0" lang="en-US" sz="2400" b="0" i="0" u="none" strike="noStrike" cap="none" normalizeH="0" baseline="0" dirty="0" smtClean="0">
                <a:ln>
                  <a:noFill/>
                </a:ln>
                <a:solidFill>
                  <a:srgbClr val="000000"/>
                </a:solidFill>
                <a:effectLst/>
                <a:ea typeface="Arial" pitchFamily="34" charset="0"/>
                <a:cs typeface="Arial" pitchFamily="34" charset="0"/>
              </a:rPr>
              <a:t>To Goodwill / Premium A/C                  </a:t>
            </a:r>
            <a:r>
              <a:rPr kumimoji="0" lang="en-US" sz="2400" b="0" i="0" u="none" strike="noStrike" cap="none" normalizeH="0" baseline="0" dirty="0" err="1" smtClean="0">
                <a:ln>
                  <a:noFill/>
                </a:ln>
                <a:solidFill>
                  <a:srgbClr val="000000"/>
                </a:solidFill>
                <a:effectLst/>
                <a:ea typeface="Arial" pitchFamily="34" charset="0"/>
                <a:cs typeface="Arial" pitchFamily="34" charset="0"/>
              </a:rPr>
              <a:t>xxxxx</a:t>
            </a:r>
            <a:endParaRPr kumimoji="0" lang="en-US" sz="2400" b="0" i="0" u="none" strike="noStrike" cap="none" normalizeH="0" baseline="0" dirty="0" smtClean="0">
              <a:ln>
                <a:noFill/>
              </a:ln>
              <a:solidFill>
                <a:srgbClr val="000000"/>
              </a:solidFill>
              <a:effectLst/>
              <a:ea typeface="Arial" pitchFamily="34" charset="0"/>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solidFill>
                  <a:srgbClr val="000000"/>
                </a:solidFill>
                <a:effectLst/>
                <a:ea typeface="Arial" pitchFamily="34" charset="0"/>
                <a:cs typeface="Arial" pitchFamily="34" charset="0"/>
              </a:rPr>
              <a:t/>
            </a:r>
            <a:br>
              <a:rPr kumimoji="0" lang="en-US" sz="2400" b="0" i="0" u="none" strike="noStrike" cap="none" normalizeH="0" baseline="0" dirty="0" smtClean="0">
                <a:ln>
                  <a:noFill/>
                </a:ln>
                <a:solidFill>
                  <a:srgbClr val="000000"/>
                </a:solidFill>
                <a:effectLst/>
                <a:ea typeface="Arial" pitchFamily="34" charset="0"/>
                <a:cs typeface="Arial" pitchFamily="34" charset="0"/>
              </a:rPr>
            </a:br>
            <a:r>
              <a:rPr kumimoji="0" lang="en-US" sz="2400" b="0" i="0" u="none" strike="noStrike" cap="none" normalizeH="0" baseline="0" dirty="0" smtClean="0">
                <a:ln>
                  <a:noFill/>
                </a:ln>
                <a:solidFill>
                  <a:srgbClr val="000000"/>
                </a:solidFill>
                <a:effectLst/>
                <a:ea typeface="Arial" pitchFamily="34" charset="0"/>
                <a:cs typeface="Arial" pitchFamily="34" charset="0"/>
              </a:rPr>
              <a:t>(2) Goodwill A/C……Dr      </a:t>
            </a:r>
            <a:r>
              <a:rPr kumimoji="0" lang="en-US" sz="2400" b="0" i="0" u="none" strike="noStrike" cap="none" normalizeH="0" baseline="0" dirty="0" err="1" smtClean="0">
                <a:ln>
                  <a:noFill/>
                </a:ln>
                <a:solidFill>
                  <a:srgbClr val="000000"/>
                </a:solidFill>
                <a:effectLst/>
                <a:ea typeface="Arial" pitchFamily="34" charset="0"/>
                <a:cs typeface="Arial" pitchFamily="34" charset="0"/>
              </a:rPr>
              <a:t>xxxxx</a:t>
            </a:r>
            <a:r>
              <a:rPr kumimoji="0" lang="en-US" sz="2400" b="0" i="0" u="none" strike="noStrike" cap="none" normalizeH="0" baseline="0" dirty="0" smtClean="0">
                <a:ln>
                  <a:noFill/>
                </a:ln>
                <a:solidFill>
                  <a:srgbClr val="000000"/>
                </a:solidFill>
                <a:effectLst/>
                <a:ea typeface="Arial" pitchFamily="34" charset="0"/>
                <a:cs typeface="Arial" pitchFamily="34" charset="0"/>
              </a:rPr>
              <a:t> (share of new partner’s goodwill)</a:t>
            </a:r>
            <a:br>
              <a:rPr kumimoji="0" lang="en-US" sz="2400" b="0" i="0" u="none" strike="noStrike" cap="none" normalizeH="0" baseline="0" dirty="0" smtClean="0">
                <a:ln>
                  <a:noFill/>
                </a:ln>
                <a:solidFill>
                  <a:srgbClr val="000000"/>
                </a:solidFill>
                <a:effectLst/>
                <a:ea typeface="Arial" pitchFamily="34" charset="0"/>
                <a:cs typeface="Arial" pitchFamily="34" charset="0"/>
              </a:rPr>
            </a:br>
            <a:r>
              <a:rPr lang="en-US" sz="2400" dirty="0" smtClean="0">
                <a:solidFill>
                  <a:srgbClr val="000000"/>
                </a:solidFill>
                <a:ea typeface="Arial" pitchFamily="34" charset="0"/>
                <a:cs typeface="Arial" pitchFamily="34" charset="0"/>
              </a:rPr>
              <a:t>        </a:t>
            </a:r>
            <a:r>
              <a:rPr kumimoji="0" lang="en-US" sz="2400" b="0" i="0" u="none" strike="noStrike" cap="none" normalizeH="0" baseline="0" dirty="0" smtClean="0">
                <a:ln>
                  <a:noFill/>
                </a:ln>
                <a:solidFill>
                  <a:srgbClr val="000000"/>
                </a:solidFill>
                <a:effectLst/>
                <a:ea typeface="Arial" pitchFamily="34" charset="0"/>
                <a:cs typeface="Arial" pitchFamily="34" charset="0"/>
              </a:rPr>
              <a:t>To old partner’s capital A/C   </a:t>
            </a:r>
            <a:r>
              <a:rPr kumimoji="0" lang="en-US" sz="2400" b="0" i="0" u="none" strike="noStrike" cap="none" normalizeH="0" baseline="0" dirty="0" err="1" smtClean="0">
                <a:ln>
                  <a:noFill/>
                </a:ln>
                <a:solidFill>
                  <a:srgbClr val="000000"/>
                </a:solidFill>
                <a:effectLst/>
                <a:ea typeface="Arial" pitchFamily="34" charset="0"/>
                <a:cs typeface="Arial" pitchFamily="34" charset="0"/>
              </a:rPr>
              <a:t>xxxx</a:t>
            </a:r>
            <a:r>
              <a:rPr kumimoji="0" lang="en-US" sz="2400" b="0" i="0" u="none" strike="noStrike" cap="none" normalizeH="0" baseline="0" dirty="0" smtClean="0">
                <a:ln>
                  <a:noFill/>
                </a:ln>
                <a:solidFill>
                  <a:srgbClr val="000000"/>
                </a:solidFill>
                <a:effectLst/>
                <a:ea typeface="Arial" pitchFamily="34" charset="0"/>
                <a:cs typeface="Arial" pitchFamily="34" charset="0"/>
              </a:rPr>
              <a:t>(divide in sacrifice ratio)</a:t>
            </a:r>
            <a:br>
              <a:rPr kumimoji="0" lang="en-US" sz="2400" b="0" i="0" u="none" strike="noStrike" cap="none" normalizeH="0" baseline="0" dirty="0" smtClean="0">
                <a:ln>
                  <a:noFill/>
                </a:ln>
                <a:solidFill>
                  <a:srgbClr val="000000"/>
                </a:solidFill>
                <a:effectLst/>
                <a:ea typeface="Arial" pitchFamily="34" charset="0"/>
                <a:cs typeface="Arial" pitchFamily="34" charset="0"/>
              </a:rPr>
            </a:b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534400" cy="5816977"/>
          </a:xfrm>
          <a:prstGeom prst="rect">
            <a:avLst/>
          </a:prstGeom>
        </p:spPr>
        <p:txBody>
          <a:bodyPr wrap="square">
            <a:spAutoFit/>
          </a:bodyPr>
          <a:lstStyle/>
          <a:p>
            <a:r>
              <a:rPr lang="en-US" sz="2400" b="1" dirty="0"/>
              <a:t>3rd method</a:t>
            </a:r>
            <a:r>
              <a:rPr lang="en-US" sz="2400" dirty="0"/>
              <a:t/>
            </a:r>
            <a:br>
              <a:rPr lang="en-US" sz="2400" dirty="0"/>
            </a:br>
            <a:r>
              <a:rPr lang="en-US" sz="2400" dirty="0" smtClean="0"/>
              <a:t>when </a:t>
            </a:r>
            <a:r>
              <a:rPr lang="en-US" sz="2400" dirty="0"/>
              <a:t>new partner bring goodwill in cash in business and taken by old partner and then withdraw by old partner</a:t>
            </a:r>
            <a:br>
              <a:rPr lang="en-US" sz="2400" dirty="0"/>
            </a:br>
            <a:r>
              <a:rPr lang="en-US" sz="2400" dirty="0" smtClean="0"/>
              <a:t>Above </a:t>
            </a:r>
            <a:r>
              <a:rPr lang="en-US" sz="2400" dirty="0"/>
              <a:t>two entries will pass as same as in second method but third new entry will pass</a:t>
            </a:r>
            <a:br>
              <a:rPr lang="en-US" sz="2400" dirty="0"/>
            </a:br>
            <a:r>
              <a:rPr lang="en-US" sz="2400" dirty="0" smtClean="0"/>
              <a:t>Old </a:t>
            </a:r>
            <a:r>
              <a:rPr lang="en-US" sz="2400" dirty="0"/>
              <a:t>partner’s capital </a:t>
            </a:r>
            <a:r>
              <a:rPr lang="en-US" sz="2400" dirty="0" smtClean="0"/>
              <a:t>A/C……….. Debit    </a:t>
            </a:r>
            <a:r>
              <a:rPr lang="en-US" sz="2400" dirty="0" err="1" smtClean="0"/>
              <a:t>xxxxx</a:t>
            </a:r>
            <a:r>
              <a:rPr lang="en-US" sz="2400" dirty="0"/>
              <a:t/>
            </a:r>
            <a:br>
              <a:rPr lang="en-US" sz="2400" dirty="0"/>
            </a:br>
            <a:r>
              <a:rPr lang="en-US" sz="2400" dirty="0" smtClean="0"/>
              <a:t>           To </a:t>
            </a:r>
            <a:r>
              <a:rPr lang="en-US" sz="2400" dirty="0"/>
              <a:t>cash / bank </a:t>
            </a:r>
            <a:r>
              <a:rPr lang="en-US" sz="2400" dirty="0" smtClean="0"/>
              <a:t>A/C                                  </a:t>
            </a:r>
            <a:r>
              <a:rPr lang="en-US" sz="2400" dirty="0" err="1" smtClean="0"/>
              <a:t>xxxxx</a:t>
            </a:r>
            <a:r>
              <a:rPr lang="en-US" sz="2400" dirty="0"/>
              <a:t/>
            </a:r>
            <a:br>
              <a:rPr lang="en-US" sz="2400" dirty="0"/>
            </a:br>
            <a:r>
              <a:rPr lang="en-US" sz="2400" dirty="0"/>
              <a:t/>
            </a:r>
            <a:br>
              <a:rPr lang="en-US" sz="2400" dirty="0"/>
            </a:br>
            <a:r>
              <a:rPr lang="en-US" sz="2400" b="1" dirty="0"/>
              <a:t>4th method</a:t>
            </a:r>
            <a:r>
              <a:rPr lang="en-US" sz="2400" dirty="0"/>
              <a:t/>
            </a:r>
            <a:br>
              <a:rPr lang="en-US" sz="2400" dirty="0"/>
            </a:br>
            <a:r>
              <a:rPr lang="en-US" sz="2400" dirty="0" smtClean="0"/>
              <a:t>when </a:t>
            </a:r>
            <a:r>
              <a:rPr lang="en-US" sz="2400" dirty="0"/>
              <a:t>new partner do not bring goodwill in cash form</a:t>
            </a:r>
            <a:br>
              <a:rPr lang="en-US" sz="2400" dirty="0"/>
            </a:br>
            <a:r>
              <a:rPr lang="en-US" sz="2400" dirty="0" smtClean="0"/>
              <a:t>If </a:t>
            </a:r>
            <a:r>
              <a:rPr lang="en-US" sz="2400" dirty="0"/>
              <a:t>new partner do not bring goodwill in cash in firm , then following entry will pass for the adjustment of goodwill .</a:t>
            </a:r>
            <a:br>
              <a:rPr lang="en-US" sz="2400" dirty="0"/>
            </a:br>
            <a:r>
              <a:rPr lang="en-US" sz="2400" dirty="0" smtClean="0"/>
              <a:t>New </a:t>
            </a:r>
            <a:r>
              <a:rPr lang="en-US" sz="2400" dirty="0"/>
              <a:t>partner’s capital </a:t>
            </a:r>
            <a:r>
              <a:rPr lang="en-US" sz="2400" dirty="0" smtClean="0"/>
              <a:t>A/C………Debit  </a:t>
            </a:r>
            <a:r>
              <a:rPr lang="en-US" sz="2400" dirty="0" err="1" smtClean="0"/>
              <a:t>xxxxx</a:t>
            </a:r>
            <a:r>
              <a:rPr lang="en-US" sz="2400" dirty="0" smtClean="0"/>
              <a:t> </a:t>
            </a:r>
            <a:r>
              <a:rPr lang="en-US" sz="2400" dirty="0"/>
              <a:t>(share of goodwill )</a:t>
            </a:r>
            <a:br>
              <a:rPr lang="en-US" sz="2400" dirty="0"/>
            </a:br>
            <a:r>
              <a:rPr lang="en-US" sz="2400" dirty="0" smtClean="0"/>
              <a:t>       To </a:t>
            </a:r>
            <a:r>
              <a:rPr lang="en-US" sz="2400" dirty="0"/>
              <a:t>old partner’s capital </a:t>
            </a:r>
            <a:r>
              <a:rPr lang="en-US" sz="2400" dirty="0" smtClean="0"/>
              <a:t>A/C         </a:t>
            </a:r>
            <a:r>
              <a:rPr lang="en-US" sz="2400" dirty="0" err="1" smtClean="0"/>
              <a:t>xxxxx</a:t>
            </a:r>
            <a:r>
              <a:rPr lang="en-US" sz="2400" dirty="0" smtClean="0"/>
              <a:t> </a:t>
            </a:r>
            <a:r>
              <a:rPr lang="en-US" sz="2400" dirty="0"/>
              <a:t>(division in sacrifice ratio)</a:t>
            </a:r>
            <a:r>
              <a:rPr lang="en-US" dirty="0"/>
              <a:t/>
            </a:r>
            <a:br>
              <a:rPr lang="en-US" dirty="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
            <a:ext cx="8305800" cy="7017306"/>
          </a:xfrm>
          <a:prstGeom prst="rect">
            <a:avLst/>
          </a:prstGeom>
        </p:spPr>
        <p:txBody>
          <a:bodyPr wrap="square">
            <a:spAutoFit/>
          </a:bodyPr>
          <a:lstStyle/>
          <a:p>
            <a:r>
              <a:rPr lang="en-US" sz="2400" b="1" dirty="0"/>
              <a:t>5th method</a:t>
            </a:r>
            <a:r>
              <a:rPr lang="en-US" sz="2400" dirty="0"/>
              <a:t/>
            </a:r>
            <a:br>
              <a:rPr lang="en-US" sz="2400" dirty="0"/>
            </a:br>
            <a:r>
              <a:rPr lang="en-US" sz="2400" dirty="0" smtClean="0"/>
              <a:t>If </a:t>
            </a:r>
            <a:r>
              <a:rPr lang="en-US" sz="2400" dirty="0"/>
              <a:t>partial in cash form of goodwill</a:t>
            </a:r>
            <a:br>
              <a:rPr lang="en-US" sz="2400" dirty="0"/>
            </a:br>
            <a:r>
              <a:rPr lang="en-US" sz="2400" dirty="0" smtClean="0"/>
              <a:t>Part </a:t>
            </a:r>
            <a:r>
              <a:rPr lang="en-US" sz="2400" dirty="0"/>
              <a:t>of cash goodwill</a:t>
            </a:r>
            <a:br>
              <a:rPr lang="en-US" sz="2400" dirty="0"/>
            </a:br>
            <a:r>
              <a:rPr lang="en-US" sz="2400" dirty="0"/>
              <a:t>Cash </a:t>
            </a:r>
            <a:r>
              <a:rPr lang="en-US" sz="2400" dirty="0" smtClean="0"/>
              <a:t>A/C…………………. Dr</a:t>
            </a:r>
            <a:r>
              <a:rPr lang="en-US" sz="2400" dirty="0"/>
              <a:t>. </a:t>
            </a:r>
            <a:r>
              <a:rPr lang="en-US" sz="2400" dirty="0" err="1" smtClean="0"/>
              <a:t>xxxx</a:t>
            </a:r>
            <a:r>
              <a:rPr lang="en-US" sz="2400" dirty="0"/>
              <a:t/>
            </a:r>
            <a:br>
              <a:rPr lang="en-US" sz="2400" dirty="0"/>
            </a:br>
            <a:r>
              <a:rPr lang="en-US" sz="2400" dirty="0" smtClean="0"/>
              <a:t>           To </a:t>
            </a:r>
            <a:r>
              <a:rPr lang="en-US" sz="2400" dirty="0"/>
              <a:t>goodwill / premium </a:t>
            </a:r>
            <a:r>
              <a:rPr lang="en-US" sz="2400" dirty="0" smtClean="0"/>
              <a:t>A/C </a:t>
            </a:r>
            <a:r>
              <a:rPr lang="en-US" sz="2400" dirty="0" err="1" smtClean="0"/>
              <a:t>xxxx</a:t>
            </a:r>
            <a:r>
              <a:rPr lang="en-US" sz="2400" dirty="0"/>
              <a:t/>
            </a:r>
            <a:br>
              <a:rPr lang="en-US" sz="2400" dirty="0"/>
            </a:br>
            <a:r>
              <a:rPr lang="en-US" sz="2400" dirty="0"/>
              <a:t/>
            </a:r>
            <a:br>
              <a:rPr lang="en-US" sz="2400" dirty="0"/>
            </a:br>
            <a:r>
              <a:rPr lang="en-US" sz="2400" dirty="0" smtClean="0"/>
              <a:t>Goodwill(</a:t>
            </a:r>
            <a:r>
              <a:rPr lang="en-US" sz="2400" dirty="0" err="1" smtClean="0"/>
              <a:t>Primium</a:t>
            </a:r>
            <a:r>
              <a:rPr lang="en-US" sz="2400" dirty="0" smtClean="0"/>
              <a:t>) A/C………………………...Dr        </a:t>
            </a:r>
            <a:r>
              <a:rPr lang="en-US" sz="2400" dirty="0" err="1" smtClean="0"/>
              <a:t>xxxx</a:t>
            </a:r>
            <a:r>
              <a:rPr lang="en-US" sz="2400" dirty="0"/>
              <a:t/>
            </a:r>
            <a:br>
              <a:rPr lang="en-US" sz="2400" dirty="0"/>
            </a:br>
            <a:r>
              <a:rPr lang="en-US" sz="2400" dirty="0"/>
              <a:t>New </a:t>
            </a:r>
            <a:r>
              <a:rPr lang="en-US" sz="2400" dirty="0" smtClean="0"/>
              <a:t>partner’s capital / current A/C………Dr        </a:t>
            </a:r>
            <a:r>
              <a:rPr lang="en-US" sz="2400" dirty="0" err="1" smtClean="0"/>
              <a:t>xxxx</a:t>
            </a:r>
            <a:r>
              <a:rPr lang="en-US" sz="2400" dirty="0"/>
              <a:t/>
            </a:r>
            <a:br>
              <a:rPr lang="en-US" sz="2400" dirty="0"/>
            </a:br>
            <a:r>
              <a:rPr lang="en-US" sz="2400" dirty="0" smtClean="0"/>
              <a:t>        To </a:t>
            </a:r>
            <a:r>
              <a:rPr lang="en-US" sz="2400" dirty="0"/>
              <a:t>old partner capital </a:t>
            </a:r>
            <a:r>
              <a:rPr lang="en-US" sz="2400" dirty="0" smtClean="0"/>
              <a:t>A/C(in </a:t>
            </a:r>
            <a:r>
              <a:rPr lang="en-US" sz="2400" dirty="0"/>
              <a:t>sacrifice </a:t>
            </a:r>
            <a:r>
              <a:rPr lang="en-US" sz="2400" dirty="0" smtClean="0"/>
              <a:t>ratio)          </a:t>
            </a:r>
            <a:r>
              <a:rPr lang="en-US" sz="2400" dirty="0" err="1" smtClean="0"/>
              <a:t>xxxx</a:t>
            </a:r>
            <a:r>
              <a:rPr lang="en-US" sz="2400" dirty="0"/>
              <a:t/>
            </a:r>
            <a:br>
              <a:rPr lang="en-US" sz="2400" dirty="0"/>
            </a:br>
            <a:r>
              <a:rPr lang="en-US" sz="2400" dirty="0"/>
              <a:t/>
            </a:r>
            <a:br>
              <a:rPr lang="en-US" sz="2400" dirty="0"/>
            </a:br>
            <a:r>
              <a:rPr lang="en-US" sz="2400" b="1" dirty="0" smtClean="0"/>
              <a:t>6th </a:t>
            </a:r>
            <a:r>
              <a:rPr lang="en-US" sz="2400" b="1" dirty="0"/>
              <a:t>method</a:t>
            </a:r>
            <a:r>
              <a:rPr lang="en-US" sz="2400" dirty="0"/>
              <a:t/>
            </a:r>
            <a:br>
              <a:rPr lang="en-US" sz="2400" dirty="0"/>
            </a:br>
            <a:r>
              <a:rPr lang="en-US" sz="2400" dirty="0" smtClean="0"/>
              <a:t>If </a:t>
            </a:r>
            <a:r>
              <a:rPr lang="en-US" sz="2400" dirty="0"/>
              <a:t>goodwill already exits in balance sheet of old partner , then it must be transfer to old partner’s capital </a:t>
            </a:r>
            <a:r>
              <a:rPr lang="en-US" sz="2400" dirty="0" smtClean="0"/>
              <a:t>A/C </a:t>
            </a:r>
            <a:r>
              <a:rPr lang="en-US" sz="2400" dirty="0"/>
              <a:t>in old ratio . Other method is same above from 1 to 5 method .</a:t>
            </a:r>
            <a:br>
              <a:rPr lang="en-US" sz="2400" dirty="0"/>
            </a:br>
            <a:r>
              <a:rPr lang="en-US" sz="2400" dirty="0" smtClean="0"/>
              <a:t>Entry </a:t>
            </a:r>
            <a:r>
              <a:rPr lang="en-US" sz="2400" dirty="0"/>
              <a:t>passed for transferring of old goodwill</a:t>
            </a:r>
            <a:br>
              <a:rPr lang="en-US" sz="2400" dirty="0"/>
            </a:br>
            <a:r>
              <a:rPr lang="en-US" sz="2400" dirty="0"/>
              <a:t/>
            </a:r>
            <a:br>
              <a:rPr lang="en-US" sz="2400" dirty="0"/>
            </a:br>
            <a:r>
              <a:rPr lang="en-US" sz="2400" dirty="0"/>
              <a:t>Old partner’s capital </a:t>
            </a:r>
            <a:r>
              <a:rPr lang="en-US" sz="2400" dirty="0" smtClean="0"/>
              <a:t>A/C……..Dr      </a:t>
            </a:r>
            <a:r>
              <a:rPr lang="en-US" sz="2400" dirty="0" err="1" smtClean="0"/>
              <a:t>xxxx</a:t>
            </a:r>
            <a:r>
              <a:rPr lang="en-US" sz="2400" dirty="0"/>
              <a:t/>
            </a:r>
            <a:br>
              <a:rPr lang="en-US" sz="2400" dirty="0"/>
            </a:br>
            <a:r>
              <a:rPr lang="en-US" sz="2400" dirty="0" smtClean="0"/>
              <a:t>           To goodwill A/C                               </a:t>
            </a:r>
            <a:r>
              <a:rPr lang="en-US" sz="2400" dirty="0" err="1" smtClean="0"/>
              <a:t>xxxx</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33400" y="1066800"/>
            <a:ext cx="8229600"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ea typeface="Arial" pitchFamily="34" charset="0"/>
                <a:cs typeface="Calibri" pitchFamily="34" charset="0"/>
              </a:rPr>
              <a:t>7th method</a:t>
            </a:r>
            <a:r>
              <a:rPr kumimoji="0" lang="en-US" sz="2400" b="0" i="0" u="none" strike="noStrike" cap="none" normalizeH="0" baseline="0" dirty="0" smtClean="0">
                <a:ln>
                  <a:noFill/>
                </a:ln>
                <a:solidFill>
                  <a:srgbClr val="000000"/>
                </a:solidFill>
                <a:effectLst/>
                <a:ea typeface="Arial" pitchFamily="34" charset="0"/>
                <a:cs typeface="Calibri" pitchFamily="34" charset="0"/>
              </a:rPr>
              <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If new partner brings other asset as goodwill of his share of goodwill . Then following entry will pass</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Asset  A/C………….Dr</a:t>
            </a:r>
            <a:r>
              <a:rPr kumimoji="0" lang="en-US" sz="2400" b="0" i="0" u="none" strike="noStrike" cap="none" normalizeH="0" dirty="0" smtClean="0">
                <a:ln>
                  <a:noFill/>
                </a:ln>
                <a:solidFill>
                  <a:srgbClr val="000000"/>
                </a:solidFill>
                <a:effectLst/>
                <a:ea typeface="Arial" pitchFamily="34" charset="0"/>
                <a:cs typeface="Calibri" pitchFamily="34" charset="0"/>
              </a:rPr>
              <a:t>     </a:t>
            </a:r>
            <a:r>
              <a:rPr kumimoji="0" lang="en-US" sz="2400" b="0" i="0" u="none" strike="noStrike" cap="none" normalizeH="0" baseline="0" dirty="0" smtClean="0">
                <a:ln>
                  <a:noFill/>
                </a:ln>
                <a:solidFill>
                  <a:srgbClr val="000000"/>
                </a:solidFill>
                <a:effectLst/>
                <a:ea typeface="Arial" pitchFamily="34" charset="0"/>
                <a:cs typeface="Calibri" pitchFamily="34" charset="0"/>
              </a:rPr>
              <a:t> </a:t>
            </a:r>
            <a:r>
              <a:rPr kumimoji="0" lang="en-US" sz="2400" b="0" i="0" u="none" strike="noStrike" cap="none" normalizeH="0" baseline="0" dirty="0" err="1" smtClean="0">
                <a:ln>
                  <a:noFill/>
                </a:ln>
                <a:solidFill>
                  <a:srgbClr val="000000"/>
                </a:solidFill>
                <a:effectLst/>
                <a:ea typeface="Arial" pitchFamily="34" charset="0"/>
                <a:cs typeface="Calibri" pitchFamily="34" charset="0"/>
              </a:rPr>
              <a:t>xxxxxx</a:t>
            </a:r>
            <a:r>
              <a:rPr kumimoji="0" lang="en-US" sz="2400" b="0" i="0" u="none" strike="noStrike" cap="none" normalizeH="0" baseline="0" dirty="0" smtClean="0">
                <a:ln>
                  <a:noFill/>
                </a:ln>
                <a:solidFill>
                  <a:srgbClr val="000000"/>
                </a:solidFill>
                <a:effectLst/>
                <a:ea typeface="Arial" pitchFamily="34" charset="0"/>
                <a:cs typeface="Calibri" pitchFamily="34" charset="0"/>
              </a:rPr>
              <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          To goodwill A/C                     </a:t>
            </a:r>
            <a:r>
              <a:rPr kumimoji="0" lang="en-US" sz="2400" b="0" i="0" u="none" strike="noStrike" cap="none" normalizeH="0" baseline="0" dirty="0" err="1" smtClean="0">
                <a:ln>
                  <a:noFill/>
                </a:ln>
                <a:solidFill>
                  <a:srgbClr val="000000"/>
                </a:solidFill>
                <a:effectLst/>
                <a:ea typeface="Arial" pitchFamily="34" charset="0"/>
                <a:cs typeface="Calibri" pitchFamily="34" charset="0"/>
              </a:rPr>
              <a:t>xxxxxx</a:t>
            </a:r>
            <a:r>
              <a:rPr kumimoji="0" lang="en-US" sz="2400" b="0" i="0" u="none" strike="noStrike" cap="none" normalizeH="0" baseline="0" dirty="0" smtClean="0">
                <a:ln>
                  <a:noFill/>
                </a:ln>
                <a:solidFill>
                  <a:srgbClr val="000000"/>
                </a:solidFill>
                <a:effectLst/>
                <a:ea typeface="Arial" pitchFamily="34" charset="0"/>
                <a:cs typeface="Calibri" pitchFamily="34" charset="0"/>
              </a:rPr>
              <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Goodwill </a:t>
            </a:r>
            <a:r>
              <a:rPr lang="en-US" sz="2400" dirty="0" smtClean="0">
                <a:solidFill>
                  <a:srgbClr val="000000"/>
                </a:solidFill>
                <a:ea typeface="Arial" pitchFamily="34" charset="0"/>
                <a:cs typeface="Calibri" pitchFamily="34" charset="0"/>
              </a:rPr>
              <a:t>A/C………….Dr     </a:t>
            </a:r>
            <a:r>
              <a:rPr kumimoji="0" lang="en-US" sz="2400" b="0" i="0" u="none" strike="noStrike" cap="none" normalizeH="0" baseline="0" dirty="0" err="1" smtClean="0">
                <a:ln>
                  <a:noFill/>
                </a:ln>
                <a:solidFill>
                  <a:srgbClr val="000000"/>
                </a:solidFill>
                <a:effectLst/>
                <a:ea typeface="Arial" pitchFamily="34" charset="0"/>
                <a:cs typeface="Calibri" pitchFamily="34" charset="0"/>
              </a:rPr>
              <a:t>xxxxxx</a:t>
            </a:r>
            <a:r>
              <a:rPr kumimoji="0" lang="en-US" sz="2400" b="0" i="0" u="none" strike="noStrike" cap="none" normalizeH="0" baseline="0" dirty="0" smtClean="0">
                <a:ln>
                  <a:noFill/>
                </a:ln>
                <a:solidFill>
                  <a:srgbClr val="000000"/>
                </a:solidFill>
                <a:effectLst/>
                <a:ea typeface="Arial" pitchFamily="34" charset="0"/>
                <a:cs typeface="Calibri" pitchFamily="34" charset="0"/>
              </a:rPr>
              <a:t/>
            </a:r>
            <a:br>
              <a:rPr kumimoji="0" lang="en-US" sz="2400" b="0" i="0" u="none" strike="noStrike" cap="none" normalizeH="0" baseline="0" dirty="0" smtClean="0">
                <a:ln>
                  <a:noFill/>
                </a:ln>
                <a:solidFill>
                  <a:srgbClr val="000000"/>
                </a:solidFill>
                <a:effectLst/>
                <a:ea typeface="Arial" pitchFamily="34" charset="0"/>
                <a:cs typeface="Calibri" pitchFamily="34" charset="0"/>
              </a:rPr>
            </a:br>
            <a:r>
              <a:rPr kumimoji="0" lang="en-US" sz="2400" b="0" i="0" u="none" strike="noStrike" cap="none" normalizeH="0" baseline="0" dirty="0" smtClean="0">
                <a:ln>
                  <a:noFill/>
                </a:ln>
                <a:solidFill>
                  <a:srgbClr val="000000"/>
                </a:solidFill>
                <a:effectLst/>
                <a:ea typeface="Arial" pitchFamily="34" charset="0"/>
                <a:cs typeface="Calibri" pitchFamily="34" charset="0"/>
              </a:rPr>
              <a:t>     To old partner’s capital</a:t>
            </a:r>
            <a:r>
              <a:rPr kumimoji="0" lang="en-US" sz="2400" b="0" i="0" u="none" strike="noStrike" cap="none" normalizeH="0" dirty="0" smtClean="0">
                <a:ln>
                  <a:noFill/>
                </a:ln>
                <a:solidFill>
                  <a:srgbClr val="000000"/>
                </a:solidFill>
                <a:effectLst/>
                <a:ea typeface="Arial" pitchFamily="34" charset="0"/>
                <a:cs typeface="Calibri" pitchFamily="34" charset="0"/>
              </a:rPr>
              <a:t> A/C</a:t>
            </a:r>
            <a:r>
              <a:rPr kumimoji="0" lang="en-US" sz="2400" b="0" i="0" u="none" strike="noStrike" cap="none" normalizeH="0" baseline="0" dirty="0" smtClean="0">
                <a:ln>
                  <a:noFill/>
                </a:ln>
                <a:solidFill>
                  <a:srgbClr val="000000"/>
                </a:solidFill>
                <a:effectLst/>
                <a:ea typeface="Arial" pitchFamily="34" charset="0"/>
                <a:cs typeface="Calibri" pitchFamily="34" charset="0"/>
              </a:rPr>
              <a:t> (in sacrifice ratio) </a:t>
            </a:r>
            <a:r>
              <a:rPr kumimoji="0" lang="en-US" sz="2400" b="0" i="0" u="none" strike="noStrike" cap="none" normalizeH="0" baseline="0" dirty="0" err="1" smtClean="0">
                <a:ln>
                  <a:noFill/>
                </a:ln>
                <a:solidFill>
                  <a:srgbClr val="000000"/>
                </a:solidFill>
                <a:effectLst/>
                <a:ea typeface="Arial" pitchFamily="34" charset="0"/>
                <a:cs typeface="Calibri" pitchFamily="34" charset="0"/>
              </a:rPr>
              <a:t>xxxxxx</a:t>
            </a:r>
            <a:endParaRPr kumimoji="0" lang="en-US"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427</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RECONSTITUTION OF PARTNERSHIP</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Reconstitution of Partnership</dc:title>
  <dc:creator>vikash dubey</dc:creator>
  <cp:lastModifiedBy>vikash dubey</cp:lastModifiedBy>
  <cp:revision>13</cp:revision>
  <dcterms:created xsi:type="dcterms:W3CDTF">2020-06-07T22:54:32Z</dcterms:created>
  <dcterms:modified xsi:type="dcterms:W3CDTF">2020-06-08T00:59:18Z</dcterms:modified>
</cp:coreProperties>
</file>