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1"/>
  </p:sldMasterIdLst>
  <p:notesMasterIdLst>
    <p:notesMasterId r:id="rId10"/>
  </p:notesMasterIdLst>
  <p:sldIdLst>
    <p:sldId id="263" r:id="rId2"/>
    <p:sldId id="257" r:id="rId3"/>
    <p:sldId id="256" r:id="rId4"/>
    <p:sldId id="259" r:id="rId5"/>
    <p:sldId id="258"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3" autoAdjust="0"/>
    <p:restoredTop sz="94660"/>
  </p:normalViewPr>
  <p:slideViewPr>
    <p:cSldViewPr snapToGrid="0">
      <p:cViewPr varScale="1">
        <p:scale>
          <a:sx n="72" d="100"/>
          <a:sy n="72" d="100"/>
        </p:scale>
        <p:origin x="6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6D766-A95E-47AC-8D84-8D2F4EFBDC78}" type="datetimeFigureOut">
              <a:rPr lang="en-IN" smtClean="0"/>
              <a:t>28-07-2020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FCDFDD-92CA-4CEC-B1FB-B99A1239EA45}" type="slidenum">
              <a:rPr lang="en-IN" smtClean="0"/>
              <a:t>‹#›</a:t>
            </a:fld>
            <a:endParaRPr lang="en-IN"/>
          </a:p>
        </p:txBody>
      </p:sp>
    </p:spTree>
    <p:extLst>
      <p:ext uri="{BB962C8B-B14F-4D97-AF65-F5344CB8AC3E}">
        <p14:creationId xmlns:p14="http://schemas.microsoft.com/office/powerpoint/2010/main" val="2930989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466662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69792-A9D6-44E3-82AA-0AA2CB6FE748}" type="datetimeFigureOut">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068788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1776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960076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774434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425426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2388373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220304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812479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95752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869792-A9D6-44E3-82AA-0AA2CB6FE748}" type="datetimeFigureOut">
              <a:rPr lang="en-IN" smtClean="0"/>
              <a:t>28-07-2020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1939688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869792-A9D6-44E3-82AA-0AA2CB6FE748}" type="datetimeFigureOut">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726482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869792-A9D6-44E3-82AA-0AA2CB6FE748}" type="datetimeFigureOut">
              <a:rPr lang="en-IN" smtClean="0"/>
              <a:t>28-07-2020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416477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869792-A9D6-44E3-82AA-0AA2CB6FE748}" type="datetimeFigureOut">
              <a:rPr lang="en-IN" smtClean="0"/>
              <a:t>28-07-2020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63447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869792-A9D6-44E3-82AA-0AA2CB6FE748}" type="datetimeFigureOut">
              <a:rPr lang="en-IN" smtClean="0"/>
              <a:t>28-07-2020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735105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69792-A9D6-44E3-82AA-0AA2CB6FE748}" type="datetimeFigureOut">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1941991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869792-A9D6-44E3-82AA-0AA2CB6FE748}" type="datetimeFigureOut">
              <a:rPr lang="en-IN" smtClean="0"/>
              <a:t>28-07-2020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B2D5DBE-5D6C-41E2-AEF8-6E718823EC18}" type="slidenum">
              <a:rPr lang="en-IN" smtClean="0"/>
              <a:t>‹#›</a:t>
            </a:fld>
            <a:endParaRPr lang="en-IN"/>
          </a:p>
        </p:txBody>
      </p:sp>
    </p:spTree>
    <p:extLst>
      <p:ext uri="{BB962C8B-B14F-4D97-AF65-F5344CB8AC3E}">
        <p14:creationId xmlns:p14="http://schemas.microsoft.com/office/powerpoint/2010/main" val="310823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869792-A9D6-44E3-82AA-0AA2CB6FE748}" type="datetimeFigureOut">
              <a:rPr lang="en-IN" smtClean="0"/>
              <a:t>28-07-2020</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2D5DBE-5D6C-41E2-AEF8-6E718823EC18}" type="slidenum">
              <a:rPr lang="en-IN" smtClean="0"/>
              <a:t>‹#›</a:t>
            </a:fld>
            <a:endParaRPr lang="en-IN"/>
          </a:p>
        </p:txBody>
      </p:sp>
    </p:spTree>
    <p:extLst>
      <p:ext uri="{BB962C8B-B14F-4D97-AF65-F5344CB8AC3E}">
        <p14:creationId xmlns:p14="http://schemas.microsoft.com/office/powerpoint/2010/main" val="153887261"/>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 id="2147484044" r:id="rId13"/>
    <p:sldLayoutId id="2147484045" r:id="rId14"/>
    <p:sldLayoutId id="2147484046" r:id="rId15"/>
    <p:sldLayoutId id="2147484047" r:id="rId16"/>
    <p:sldLayoutId id="214748404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3F37-28E9-4A89-8332-91640816510B}"/>
              </a:ext>
            </a:extLst>
          </p:cNvPr>
          <p:cNvSpPr>
            <a:spLocks noGrp="1"/>
          </p:cNvSpPr>
          <p:nvPr>
            <p:ph type="ctrTitle"/>
          </p:nvPr>
        </p:nvSpPr>
        <p:spPr>
          <a:xfrm>
            <a:off x="1801092" y="937548"/>
            <a:ext cx="10213430" cy="2138161"/>
          </a:xfrm>
        </p:spPr>
        <p:txBody>
          <a:bodyPr>
            <a:noAutofit/>
          </a:bodyPr>
          <a:lstStyle/>
          <a:p>
            <a:r>
              <a:rPr lang="en-US" sz="10000" dirty="0">
                <a:solidFill>
                  <a:schemeClr val="accent2"/>
                </a:solidFill>
                <a:latin typeface="Arial Black" panose="020B0A04020102020204" pitchFamily="34" charset="0"/>
              </a:rPr>
              <a:t>Good Morning</a:t>
            </a:r>
            <a:endParaRPr lang="en-IN" sz="10000" dirty="0">
              <a:solidFill>
                <a:schemeClr val="accent2"/>
              </a:solidFill>
              <a:latin typeface="Arial Black" panose="020B0A04020102020204" pitchFamily="34" charset="0"/>
            </a:endParaRPr>
          </a:p>
        </p:txBody>
      </p:sp>
      <p:sp>
        <p:nvSpPr>
          <p:cNvPr id="3" name="Subtitle 2">
            <a:extLst>
              <a:ext uri="{FF2B5EF4-FFF2-40B4-BE49-F238E27FC236}">
                <a16:creationId xmlns:a16="http://schemas.microsoft.com/office/drawing/2014/main" id="{A5909A0D-9FF8-4C6F-AE8C-402A1FDE03EF}"/>
              </a:ext>
            </a:extLst>
          </p:cNvPr>
          <p:cNvSpPr>
            <a:spLocks noGrp="1"/>
          </p:cNvSpPr>
          <p:nvPr>
            <p:ph type="subTitle" idx="1"/>
          </p:nvPr>
        </p:nvSpPr>
        <p:spPr>
          <a:xfrm>
            <a:off x="4502728" y="3429000"/>
            <a:ext cx="6594764" cy="1724891"/>
          </a:xfrm>
        </p:spPr>
        <p:txBody>
          <a:bodyPr>
            <a:noAutofit/>
          </a:bodyPr>
          <a:lstStyle/>
          <a:p>
            <a:r>
              <a:rPr lang="en-US" sz="10000" dirty="0">
                <a:solidFill>
                  <a:schemeClr val="accent2"/>
                </a:solidFill>
                <a:latin typeface="Arial Black" panose="020B0A04020102020204" pitchFamily="34" charset="0"/>
              </a:rPr>
              <a:t>Children</a:t>
            </a:r>
            <a:endParaRPr lang="en-IN" sz="10000" dirty="0">
              <a:solidFill>
                <a:schemeClr val="accent2"/>
              </a:solidFill>
              <a:latin typeface="Arial Black" panose="020B0A04020102020204" pitchFamily="34" charset="0"/>
            </a:endParaRPr>
          </a:p>
        </p:txBody>
      </p:sp>
      <p:pic>
        <p:nvPicPr>
          <p:cNvPr id="6" name="Recorded Sound">
            <a:hlinkClick r:id="" action="ppaction://media"/>
            <a:extLst>
              <a:ext uri="{FF2B5EF4-FFF2-40B4-BE49-F238E27FC236}">
                <a16:creationId xmlns:a16="http://schemas.microsoft.com/office/drawing/2014/main" id="{50B790DB-78C7-4B56-BAFC-FE5B76C1D0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36654" y="5615652"/>
            <a:ext cx="609600" cy="609600"/>
          </a:xfrm>
          <a:prstGeom prst="rect">
            <a:avLst/>
          </a:prstGeom>
        </p:spPr>
      </p:pic>
    </p:spTree>
    <p:extLst>
      <p:ext uri="{BB962C8B-B14F-4D97-AF65-F5344CB8AC3E}">
        <p14:creationId xmlns:p14="http://schemas.microsoft.com/office/powerpoint/2010/main" val="49799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7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C5351-CF1A-46BD-A522-7B5B0CBA048A}"/>
              </a:ext>
            </a:extLst>
          </p:cNvPr>
          <p:cNvSpPr>
            <a:spLocks noGrp="1"/>
          </p:cNvSpPr>
          <p:nvPr>
            <p:ph type="ctrTitle"/>
          </p:nvPr>
        </p:nvSpPr>
        <p:spPr>
          <a:xfrm>
            <a:off x="6506818" y="2491409"/>
            <a:ext cx="5539408" cy="3604592"/>
          </a:xfrm>
        </p:spPr>
        <p:txBody>
          <a:bodyPr>
            <a:normAutofit/>
          </a:bodyPr>
          <a:lstStyle/>
          <a:p>
            <a:r>
              <a:rPr lang="en-US" sz="12500" dirty="0">
                <a:solidFill>
                  <a:srgbClr val="C00000"/>
                </a:solidFill>
                <a:latin typeface="Arial Black" panose="020B0A04020102020204" pitchFamily="34" charset="0"/>
              </a:rPr>
              <a:t>TIME</a:t>
            </a:r>
            <a:endParaRPr lang="en-IN" sz="12500" dirty="0">
              <a:solidFill>
                <a:srgbClr val="C00000"/>
              </a:solidFill>
              <a:latin typeface="Arial Black" panose="020B0A04020102020204" pitchFamily="34" charset="0"/>
            </a:endParaRPr>
          </a:p>
        </p:txBody>
      </p:sp>
      <p:pic>
        <p:nvPicPr>
          <p:cNvPr id="7" name="Picture 6">
            <a:extLst>
              <a:ext uri="{FF2B5EF4-FFF2-40B4-BE49-F238E27FC236}">
                <a16:creationId xmlns:a16="http://schemas.microsoft.com/office/drawing/2014/main" id="{58698A89-18FD-4386-A482-08A408654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75" y="662609"/>
            <a:ext cx="6056244" cy="5433392"/>
          </a:xfrm>
          <a:prstGeom prst="rect">
            <a:avLst/>
          </a:prstGeom>
        </p:spPr>
      </p:pic>
      <p:pic>
        <p:nvPicPr>
          <p:cNvPr id="8" name="Recorded Sound">
            <a:hlinkClick r:id="" action="ppaction://media"/>
            <a:extLst>
              <a:ext uri="{FF2B5EF4-FFF2-40B4-BE49-F238E27FC236}">
                <a16:creationId xmlns:a16="http://schemas.microsoft.com/office/drawing/2014/main" id="{743839E0-C1A2-43C4-9820-9F69E5DA94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60765" y="5791201"/>
            <a:ext cx="609600" cy="609600"/>
          </a:xfrm>
          <a:prstGeom prst="rect">
            <a:avLst/>
          </a:prstGeom>
        </p:spPr>
      </p:pic>
    </p:spTree>
    <p:extLst>
      <p:ext uri="{BB962C8B-B14F-4D97-AF65-F5344CB8AC3E}">
        <p14:creationId xmlns:p14="http://schemas.microsoft.com/office/powerpoint/2010/main" val="52971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1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C2E99-4592-4375-ADFD-12A71C6B812E}"/>
              </a:ext>
            </a:extLst>
          </p:cNvPr>
          <p:cNvSpPr>
            <a:spLocks noGrp="1"/>
          </p:cNvSpPr>
          <p:nvPr>
            <p:ph type="ctrTitle" idx="4294967295"/>
          </p:nvPr>
        </p:nvSpPr>
        <p:spPr>
          <a:xfrm>
            <a:off x="6084888" y="439837"/>
            <a:ext cx="5304601" cy="757137"/>
          </a:xfrm>
        </p:spPr>
        <p:txBody>
          <a:bodyPr>
            <a:normAutofit/>
          </a:bodyPr>
          <a:lstStyle/>
          <a:p>
            <a:r>
              <a:rPr lang="en-US" sz="4000" dirty="0">
                <a:solidFill>
                  <a:srgbClr val="7030A0"/>
                </a:solidFill>
                <a:latin typeface="Arial Black" panose="020B0A04020102020204" pitchFamily="34" charset="0"/>
              </a:rPr>
              <a:t>Telling The Time</a:t>
            </a:r>
            <a:endParaRPr lang="en-IN" sz="4000" dirty="0">
              <a:solidFill>
                <a:srgbClr val="7030A0"/>
              </a:solidFill>
              <a:latin typeface="Arial Black" panose="020B0A04020102020204" pitchFamily="34" charset="0"/>
            </a:endParaRPr>
          </a:p>
        </p:txBody>
      </p:sp>
      <p:sp>
        <p:nvSpPr>
          <p:cNvPr id="3" name="Subtitle 2">
            <a:extLst>
              <a:ext uri="{FF2B5EF4-FFF2-40B4-BE49-F238E27FC236}">
                <a16:creationId xmlns:a16="http://schemas.microsoft.com/office/drawing/2014/main" id="{8F4B280D-E980-49EB-8D0E-C34B2EC4EA94}"/>
              </a:ext>
            </a:extLst>
          </p:cNvPr>
          <p:cNvSpPr>
            <a:spLocks noGrp="1"/>
          </p:cNvSpPr>
          <p:nvPr>
            <p:ph type="subTitle" idx="4294967295"/>
          </p:nvPr>
        </p:nvSpPr>
        <p:spPr>
          <a:xfrm>
            <a:off x="6084888" y="1196975"/>
            <a:ext cx="6107112" cy="4943475"/>
          </a:xfrm>
        </p:spPr>
        <p:txBody>
          <a:bodyPr>
            <a:normAutofit fontScale="62500" lnSpcReduction="20000"/>
          </a:bodyPr>
          <a:lstStyle/>
          <a:p>
            <a:pPr marL="0" indent="0">
              <a:buNone/>
            </a:pPr>
            <a:r>
              <a:rPr lang="en-US" sz="4300" dirty="0">
                <a:solidFill>
                  <a:srgbClr val="7030A0"/>
                </a:solidFill>
                <a:latin typeface="Arial Black" panose="020B0A04020102020204" pitchFamily="34" charset="0"/>
              </a:rPr>
              <a:t>   </a:t>
            </a:r>
          </a:p>
          <a:p>
            <a:pPr marL="0" indent="0">
              <a:buNone/>
            </a:pPr>
            <a:r>
              <a:rPr lang="en-US" sz="4300" dirty="0">
                <a:solidFill>
                  <a:srgbClr val="7030A0"/>
                </a:solidFill>
                <a:latin typeface="Arial Black" panose="020B0A04020102020204" pitchFamily="34" charset="0"/>
              </a:rPr>
              <a:t>   In hours</a:t>
            </a:r>
          </a:p>
          <a:p>
            <a:endParaRPr lang="en-US" sz="4300" dirty="0">
              <a:solidFill>
                <a:srgbClr val="0070C0"/>
              </a:solidFill>
            </a:endParaRPr>
          </a:p>
          <a:p>
            <a:pPr marL="0" indent="0">
              <a:buNone/>
            </a:pPr>
            <a:r>
              <a:rPr lang="en-US" sz="3500" dirty="0"/>
              <a:t>      The </a:t>
            </a:r>
            <a:r>
              <a:rPr lang="en-US" sz="3500" dirty="0">
                <a:solidFill>
                  <a:srgbClr val="7030A0"/>
                </a:solidFill>
              </a:rPr>
              <a:t>long hand </a:t>
            </a:r>
            <a:r>
              <a:rPr lang="en-US" sz="3500" dirty="0"/>
              <a:t>is the </a:t>
            </a:r>
            <a:r>
              <a:rPr lang="en-US" sz="3500" dirty="0">
                <a:solidFill>
                  <a:srgbClr val="7030A0"/>
                </a:solidFill>
              </a:rPr>
              <a:t>minute hand</a:t>
            </a:r>
            <a:r>
              <a:rPr lang="en-US" sz="3500" dirty="0"/>
              <a:t>. </a:t>
            </a:r>
          </a:p>
          <a:p>
            <a:pPr marL="0" indent="0">
              <a:buNone/>
            </a:pPr>
            <a:r>
              <a:rPr lang="en-US" sz="3500" dirty="0"/>
              <a:t>      The </a:t>
            </a:r>
            <a:r>
              <a:rPr lang="en-US" sz="3500" dirty="0">
                <a:solidFill>
                  <a:srgbClr val="7030A0"/>
                </a:solidFill>
              </a:rPr>
              <a:t>short hand </a:t>
            </a:r>
            <a:r>
              <a:rPr lang="en-US" sz="3500" dirty="0"/>
              <a:t>is the </a:t>
            </a:r>
            <a:r>
              <a:rPr lang="en-US" sz="3500" dirty="0">
                <a:solidFill>
                  <a:srgbClr val="7030A0"/>
                </a:solidFill>
              </a:rPr>
              <a:t>hour hand</a:t>
            </a:r>
            <a:r>
              <a:rPr lang="en-US" sz="3500" dirty="0"/>
              <a:t>.</a:t>
            </a:r>
          </a:p>
          <a:p>
            <a:endParaRPr lang="en-US" sz="3500" dirty="0"/>
          </a:p>
          <a:p>
            <a:pPr marL="0" indent="0">
              <a:buNone/>
            </a:pPr>
            <a:r>
              <a:rPr lang="en-US" sz="3500" dirty="0"/>
              <a:t>       The hour hand is at </a:t>
            </a:r>
            <a:r>
              <a:rPr lang="en-US" sz="3500" dirty="0">
                <a:solidFill>
                  <a:srgbClr val="7030A0"/>
                </a:solidFill>
              </a:rPr>
              <a:t>3</a:t>
            </a:r>
            <a:r>
              <a:rPr lang="en-US" sz="3500" dirty="0"/>
              <a:t> in this clock.</a:t>
            </a:r>
          </a:p>
          <a:p>
            <a:pPr marL="0" indent="0">
              <a:buNone/>
            </a:pPr>
            <a:r>
              <a:rPr lang="en-US" sz="3500" dirty="0"/>
              <a:t>       The minute hand is at </a:t>
            </a:r>
            <a:r>
              <a:rPr lang="en-US" sz="3500" dirty="0">
                <a:solidFill>
                  <a:srgbClr val="7030A0"/>
                </a:solidFill>
              </a:rPr>
              <a:t>12</a:t>
            </a:r>
            <a:r>
              <a:rPr lang="en-US" sz="3500" dirty="0"/>
              <a:t>.</a:t>
            </a:r>
          </a:p>
          <a:p>
            <a:endParaRPr lang="en-US" sz="3500" dirty="0"/>
          </a:p>
          <a:p>
            <a:pPr marL="0" indent="0">
              <a:buNone/>
            </a:pPr>
            <a:r>
              <a:rPr lang="en-US" sz="3500" dirty="0"/>
              <a:t>       So the time is </a:t>
            </a:r>
            <a:r>
              <a:rPr lang="en-US" sz="3500" dirty="0">
                <a:solidFill>
                  <a:srgbClr val="7030A0"/>
                </a:solidFill>
              </a:rPr>
              <a:t>3:00</a:t>
            </a:r>
            <a:r>
              <a:rPr lang="en-US" sz="3500" dirty="0"/>
              <a:t> or </a:t>
            </a:r>
            <a:r>
              <a:rPr lang="en-US" sz="3500" dirty="0">
                <a:solidFill>
                  <a:srgbClr val="7030A0"/>
                </a:solidFill>
              </a:rPr>
              <a:t>3 o’clock</a:t>
            </a:r>
            <a:r>
              <a:rPr lang="en-US" sz="3500" dirty="0"/>
              <a:t>.</a:t>
            </a:r>
          </a:p>
          <a:p>
            <a:pPr marL="0" indent="0">
              <a:buNone/>
            </a:pPr>
            <a:r>
              <a:rPr lang="en-US" sz="3500" dirty="0"/>
              <a:t> </a:t>
            </a:r>
          </a:p>
          <a:p>
            <a:endParaRPr lang="en-IN" sz="3200" dirty="0"/>
          </a:p>
        </p:txBody>
      </p:sp>
      <p:pic>
        <p:nvPicPr>
          <p:cNvPr id="5" name="Picture 4">
            <a:extLst>
              <a:ext uri="{FF2B5EF4-FFF2-40B4-BE49-F238E27FC236}">
                <a16:creationId xmlns:a16="http://schemas.microsoft.com/office/drawing/2014/main" id="{0F9DE2B5-C9D7-41FF-B2BF-5049581AAB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56" y="733778"/>
            <a:ext cx="5408655" cy="5610578"/>
          </a:xfrm>
          <a:prstGeom prst="rect">
            <a:avLst/>
          </a:prstGeom>
        </p:spPr>
      </p:pic>
      <p:pic>
        <p:nvPicPr>
          <p:cNvPr id="13" name="Recorded Sound">
            <a:hlinkClick r:id="" action="ppaction://media"/>
            <a:extLst>
              <a:ext uri="{FF2B5EF4-FFF2-40B4-BE49-F238E27FC236}">
                <a16:creationId xmlns:a16="http://schemas.microsoft.com/office/drawing/2014/main" id="{1C6EA590-1346-41B4-9AA9-3350A762E75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33043" y="5661025"/>
            <a:ext cx="609600" cy="609600"/>
          </a:xfrm>
          <a:prstGeom prst="rect">
            <a:avLst/>
          </a:prstGeom>
        </p:spPr>
      </p:pic>
    </p:spTree>
    <p:extLst>
      <p:ext uri="{BB962C8B-B14F-4D97-AF65-F5344CB8AC3E}">
        <p14:creationId xmlns:p14="http://schemas.microsoft.com/office/powerpoint/2010/main" val="307386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6782"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FBC2-05C3-4F4B-AFDD-9AA5B904AAFE}"/>
              </a:ext>
            </a:extLst>
          </p:cNvPr>
          <p:cNvSpPr>
            <a:spLocks noGrp="1"/>
          </p:cNvSpPr>
          <p:nvPr>
            <p:ph type="title"/>
          </p:nvPr>
        </p:nvSpPr>
        <p:spPr>
          <a:xfrm rot="10800000" flipV="1">
            <a:off x="4479234" y="181358"/>
            <a:ext cx="7606748" cy="6370248"/>
          </a:xfrm>
        </p:spPr>
        <p:txBody>
          <a:bodyPr>
            <a:normAutofit fontScale="90000"/>
          </a:bodyPr>
          <a:lstStyle/>
          <a:p>
            <a:r>
              <a:rPr lang="en-US" sz="4000" dirty="0">
                <a:solidFill>
                  <a:srgbClr val="7030A0"/>
                </a:solidFill>
                <a:latin typeface="Arial Black" panose="020B0A04020102020204" pitchFamily="34" charset="0"/>
              </a:rPr>
              <a:t>    </a:t>
            </a:r>
            <a:br>
              <a:rPr lang="en-US" sz="4000" dirty="0">
                <a:solidFill>
                  <a:srgbClr val="7030A0"/>
                </a:solidFill>
                <a:latin typeface="Arial Black" panose="020B0A04020102020204" pitchFamily="34" charset="0"/>
              </a:rPr>
            </a:br>
            <a:br>
              <a:rPr lang="en-US" sz="4000" dirty="0">
                <a:solidFill>
                  <a:srgbClr val="7030A0"/>
                </a:solidFill>
                <a:latin typeface="Arial Black" panose="020B0A04020102020204" pitchFamily="34" charset="0"/>
              </a:rPr>
            </a:br>
            <a:br>
              <a:rPr lang="en-US" sz="4000" dirty="0">
                <a:solidFill>
                  <a:srgbClr val="7030A0"/>
                </a:solidFill>
                <a:latin typeface="Arial Black" panose="020B0A04020102020204" pitchFamily="34" charset="0"/>
              </a:rPr>
            </a:br>
            <a:br>
              <a:rPr lang="en-US" sz="4000" dirty="0">
                <a:solidFill>
                  <a:srgbClr val="7030A0"/>
                </a:solidFill>
                <a:latin typeface="Arial Black" panose="020B0A04020102020204" pitchFamily="34" charset="0"/>
              </a:rPr>
            </a:br>
            <a:r>
              <a:rPr lang="en-US" sz="4000" dirty="0">
                <a:solidFill>
                  <a:srgbClr val="7030A0"/>
                </a:solidFill>
                <a:latin typeface="Arial Black" panose="020B0A04020102020204" pitchFamily="34" charset="0"/>
              </a:rPr>
              <a:t>Telling the time to the        </a:t>
            </a:r>
            <a:br>
              <a:rPr lang="en-US" sz="4000" dirty="0">
                <a:solidFill>
                  <a:srgbClr val="7030A0"/>
                </a:solidFill>
                <a:latin typeface="Arial Black" panose="020B0A04020102020204" pitchFamily="34" charset="0"/>
              </a:rPr>
            </a:br>
            <a:r>
              <a:rPr lang="en-US" sz="4000" dirty="0">
                <a:solidFill>
                  <a:srgbClr val="7030A0"/>
                </a:solidFill>
                <a:latin typeface="Arial Black" panose="020B0A04020102020204" pitchFamily="34" charset="0"/>
              </a:rPr>
              <a:t>  nearest 5 minutes</a:t>
            </a:r>
            <a:br>
              <a:rPr lang="en-US" sz="4000" dirty="0"/>
            </a:br>
            <a:r>
              <a:rPr lang="en-US" sz="4000" dirty="0"/>
              <a:t>    </a:t>
            </a:r>
            <a:r>
              <a:rPr lang="en-US" sz="2700" dirty="0">
                <a:latin typeface="+mn-lt"/>
              </a:rPr>
              <a:t>The </a:t>
            </a:r>
            <a:r>
              <a:rPr lang="en-US" sz="2700" dirty="0">
                <a:solidFill>
                  <a:srgbClr val="7030A0"/>
                </a:solidFill>
                <a:latin typeface="+mn-lt"/>
              </a:rPr>
              <a:t>minute hand </a:t>
            </a:r>
            <a:r>
              <a:rPr lang="en-US" sz="2700" dirty="0">
                <a:latin typeface="+mn-lt"/>
              </a:rPr>
              <a:t>moves from </a:t>
            </a:r>
            <a:r>
              <a:rPr lang="en-US" sz="2700" dirty="0">
                <a:solidFill>
                  <a:srgbClr val="7030A0"/>
                </a:solidFill>
                <a:latin typeface="+mn-lt"/>
              </a:rPr>
              <a:t>one digit </a:t>
            </a:r>
            <a:br>
              <a:rPr lang="en-US" sz="2700" dirty="0">
                <a:solidFill>
                  <a:srgbClr val="7030A0"/>
                </a:solidFill>
                <a:latin typeface="+mn-lt"/>
              </a:rPr>
            </a:br>
            <a:r>
              <a:rPr lang="en-US" sz="2700" dirty="0">
                <a:solidFill>
                  <a:srgbClr val="7030A0"/>
                </a:solidFill>
                <a:latin typeface="+mn-lt"/>
              </a:rPr>
              <a:t>      </a:t>
            </a:r>
            <a:r>
              <a:rPr lang="en-US" sz="2700" dirty="0">
                <a:latin typeface="+mn-lt"/>
              </a:rPr>
              <a:t>to the next in </a:t>
            </a:r>
            <a:r>
              <a:rPr lang="en-US" sz="2700" dirty="0">
                <a:solidFill>
                  <a:srgbClr val="7030A0"/>
                </a:solidFill>
                <a:latin typeface="+mn-lt"/>
              </a:rPr>
              <a:t>5 minutes</a:t>
            </a:r>
            <a:r>
              <a:rPr lang="en-US" sz="2700" dirty="0">
                <a:latin typeface="+mn-lt"/>
              </a:rPr>
              <a:t>.</a:t>
            </a:r>
            <a:br>
              <a:rPr lang="en-US" sz="2700" dirty="0">
                <a:latin typeface="+mn-lt"/>
              </a:rPr>
            </a:br>
            <a:br>
              <a:rPr lang="en-US" sz="2700" dirty="0">
                <a:latin typeface="+mn-lt"/>
              </a:rPr>
            </a:br>
            <a:r>
              <a:rPr lang="en-US" sz="2700" dirty="0">
                <a:latin typeface="+mn-lt"/>
              </a:rPr>
              <a:t>      When the </a:t>
            </a:r>
            <a:r>
              <a:rPr lang="en-US" sz="2700" dirty="0">
                <a:solidFill>
                  <a:srgbClr val="7030A0"/>
                </a:solidFill>
                <a:latin typeface="+mn-lt"/>
              </a:rPr>
              <a:t>minute</a:t>
            </a:r>
            <a:r>
              <a:rPr lang="en-US" sz="2700" dirty="0">
                <a:latin typeface="+mn-lt"/>
              </a:rPr>
              <a:t> </a:t>
            </a:r>
            <a:r>
              <a:rPr lang="en-US" sz="2700" dirty="0">
                <a:solidFill>
                  <a:srgbClr val="7030A0"/>
                </a:solidFill>
                <a:latin typeface="+mn-lt"/>
              </a:rPr>
              <a:t>hand</a:t>
            </a:r>
            <a:r>
              <a:rPr lang="en-US" sz="2700" dirty="0">
                <a:latin typeface="+mn-lt"/>
              </a:rPr>
              <a:t> is on </a:t>
            </a:r>
            <a:r>
              <a:rPr lang="en-US" sz="2700" dirty="0">
                <a:solidFill>
                  <a:srgbClr val="7030A0"/>
                </a:solidFill>
                <a:latin typeface="+mn-lt"/>
              </a:rPr>
              <a:t>1</a:t>
            </a:r>
            <a:r>
              <a:rPr lang="en-US" sz="2700" dirty="0">
                <a:latin typeface="+mn-lt"/>
              </a:rPr>
              <a:t>,</a:t>
            </a:r>
            <a:br>
              <a:rPr lang="en-US" sz="2700" dirty="0">
                <a:latin typeface="+mn-lt"/>
              </a:rPr>
            </a:br>
            <a:r>
              <a:rPr lang="en-US" sz="2700" dirty="0">
                <a:latin typeface="+mn-lt"/>
              </a:rPr>
              <a:t>      it shows </a:t>
            </a:r>
            <a:r>
              <a:rPr lang="en-US" sz="2700" dirty="0">
                <a:solidFill>
                  <a:srgbClr val="7030A0"/>
                </a:solidFill>
                <a:latin typeface="+mn-lt"/>
              </a:rPr>
              <a:t>5 minutes past the hour</a:t>
            </a:r>
            <a:r>
              <a:rPr lang="en-US" sz="2700" dirty="0">
                <a:latin typeface="+mn-lt"/>
              </a:rPr>
              <a:t>.</a:t>
            </a:r>
            <a:br>
              <a:rPr lang="en-US" sz="2700" dirty="0">
                <a:latin typeface="+mn-lt"/>
              </a:rPr>
            </a:br>
            <a:br>
              <a:rPr lang="en-US" sz="2700" dirty="0">
                <a:latin typeface="+mn-lt"/>
              </a:rPr>
            </a:br>
            <a:r>
              <a:rPr lang="en-US" sz="2700" dirty="0">
                <a:latin typeface="+mn-lt"/>
              </a:rPr>
              <a:t>      When the </a:t>
            </a:r>
            <a:r>
              <a:rPr lang="en-US" sz="2700" dirty="0">
                <a:solidFill>
                  <a:srgbClr val="7030A0"/>
                </a:solidFill>
                <a:latin typeface="+mn-lt"/>
              </a:rPr>
              <a:t>minute hand </a:t>
            </a:r>
            <a:r>
              <a:rPr lang="en-US" sz="2700" dirty="0">
                <a:latin typeface="+mn-lt"/>
              </a:rPr>
              <a:t>is on </a:t>
            </a:r>
            <a:r>
              <a:rPr lang="en-US" sz="2700" dirty="0">
                <a:solidFill>
                  <a:srgbClr val="7030A0"/>
                </a:solidFill>
                <a:latin typeface="+mn-lt"/>
              </a:rPr>
              <a:t>2</a:t>
            </a:r>
            <a:r>
              <a:rPr lang="en-US" sz="2700" dirty="0">
                <a:latin typeface="+mn-lt"/>
              </a:rPr>
              <a:t>,</a:t>
            </a:r>
            <a:br>
              <a:rPr lang="en-US" sz="2700" dirty="0">
                <a:latin typeface="+mn-lt"/>
              </a:rPr>
            </a:br>
            <a:r>
              <a:rPr lang="en-US" sz="2700" dirty="0">
                <a:latin typeface="+mn-lt"/>
              </a:rPr>
              <a:t>      it shows </a:t>
            </a:r>
            <a:r>
              <a:rPr lang="en-US" sz="2700" dirty="0">
                <a:solidFill>
                  <a:srgbClr val="7030A0"/>
                </a:solidFill>
                <a:latin typeface="+mn-lt"/>
              </a:rPr>
              <a:t>10 minutes past the hour</a:t>
            </a:r>
            <a:r>
              <a:rPr lang="en-US" sz="2700" dirty="0">
                <a:latin typeface="+mn-lt"/>
              </a:rPr>
              <a:t>.</a:t>
            </a:r>
            <a:br>
              <a:rPr lang="en-US" sz="2700" dirty="0">
                <a:latin typeface="+mn-lt"/>
              </a:rPr>
            </a:br>
            <a:r>
              <a:rPr lang="en-US" sz="2700" dirty="0">
                <a:latin typeface="+mn-lt"/>
              </a:rPr>
              <a:t>      And so on.</a:t>
            </a:r>
            <a:br>
              <a:rPr lang="en-US" sz="2700" dirty="0">
                <a:latin typeface="+mn-lt"/>
              </a:rPr>
            </a:br>
            <a:br>
              <a:rPr lang="en-US" sz="2700" dirty="0">
                <a:latin typeface="+mn-lt"/>
              </a:rPr>
            </a:br>
            <a:r>
              <a:rPr lang="en-US" sz="2700" dirty="0">
                <a:latin typeface="+mn-lt"/>
              </a:rPr>
              <a:t>  Minute hand on the </a:t>
            </a:r>
            <a:r>
              <a:rPr lang="en-US" sz="2700" dirty="0">
                <a:solidFill>
                  <a:srgbClr val="7030A0"/>
                </a:solidFill>
                <a:latin typeface="+mn-lt"/>
              </a:rPr>
              <a:t>right of the clock </a:t>
            </a:r>
            <a:r>
              <a:rPr lang="en-US" sz="2700" dirty="0">
                <a:latin typeface="+mn-lt"/>
              </a:rPr>
              <a:t>.. </a:t>
            </a:r>
            <a:br>
              <a:rPr lang="en-US" sz="2700" dirty="0">
                <a:latin typeface="+mn-lt"/>
              </a:rPr>
            </a:br>
            <a:r>
              <a:rPr lang="en-US" sz="2700" dirty="0">
                <a:latin typeface="+mn-lt"/>
              </a:rPr>
              <a:t> minute </a:t>
            </a:r>
            <a:r>
              <a:rPr lang="en-US" sz="2700" dirty="0">
                <a:solidFill>
                  <a:srgbClr val="7030A0"/>
                </a:solidFill>
                <a:latin typeface="+mn-lt"/>
              </a:rPr>
              <a:t>PAST</a:t>
            </a:r>
            <a:br>
              <a:rPr lang="en-US" sz="2700" dirty="0">
                <a:solidFill>
                  <a:srgbClr val="7030A0"/>
                </a:solidFill>
                <a:latin typeface="+mn-lt"/>
              </a:rPr>
            </a:br>
            <a:r>
              <a:rPr lang="en-US" sz="2700" dirty="0">
                <a:latin typeface="+mn-lt"/>
              </a:rPr>
              <a:t>Minute hand on the </a:t>
            </a:r>
            <a:r>
              <a:rPr lang="en-US" sz="2700" dirty="0">
                <a:solidFill>
                  <a:srgbClr val="7030A0"/>
                </a:solidFill>
                <a:latin typeface="+mn-lt"/>
              </a:rPr>
              <a:t>left of the clock…</a:t>
            </a:r>
            <a:r>
              <a:rPr lang="en-US" sz="2700" dirty="0">
                <a:latin typeface="+mn-lt"/>
              </a:rPr>
              <a:t>minute</a:t>
            </a:r>
            <a:r>
              <a:rPr lang="en-US" sz="2700" dirty="0">
                <a:solidFill>
                  <a:srgbClr val="7030A0"/>
                </a:solidFill>
                <a:latin typeface="+mn-lt"/>
              </a:rPr>
              <a:t> TO</a:t>
            </a:r>
            <a:br>
              <a:rPr lang="en-US" sz="2700" dirty="0">
                <a:latin typeface="+mn-lt"/>
              </a:rPr>
            </a:br>
            <a:br>
              <a:rPr lang="en-US" sz="3100" dirty="0">
                <a:latin typeface="+mn-lt"/>
              </a:rPr>
            </a:br>
            <a:br>
              <a:rPr lang="en-US" dirty="0"/>
            </a:br>
            <a:br>
              <a:rPr lang="en-US" dirty="0"/>
            </a:br>
            <a:endParaRPr lang="en-IN" dirty="0"/>
          </a:p>
        </p:txBody>
      </p:sp>
      <p:pic>
        <p:nvPicPr>
          <p:cNvPr id="5" name="Content Placeholder 4">
            <a:extLst>
              <a:ext uri="{FF2B5EF4-FFF2-40B4-BE49-F238E27FC236}">
                <a16:creationId xmlns:a16="http://schemas.microsoft.com/office/drawing/2014/main" id="{4D911152-E1C3-4009-B33D-F4104FC2728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8438" y="216083"/>
            <a:ext cx="2919366" cy="2715091"/>
          </a:xfrm>
        </p:spPr>
      </p:pic>
      <p:pic>
        <p:nvPicPr>
          <p:cNvPr id="4" name="Picture 3">
            <a:extLst>
              <a:ext uri="{FF2B5EF4-FFF2-40B4-BE49-F238E27FC236}">
                <a16:creationId xmlns:a16="http://schemas.microsoft.com/office/drawing/2014/main" id="{F0170225-79D5-4E9C-8614-FB142C1B16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931174"/>
            <a:ext cx="4328636" cy="3926826"/>
          </a:xfrm>
          <a:prstGeom prst="rect">
            <a:avLst/>
          </a:prstGeom>
        </p:spPr>
      </p:pic>
      <p:pic>
        <p:nvPicPr>
          <p:cNvPr id="6" name="Picture 5">
            <a:extLst>
              <a:ext uri="{FF2B5EF4-FFF2-40B4-BE49-F238E27FC236}">
                <a16:creationId xmlns:a16="http://schemas.microsoft.com/office/drawing/2014/main" id="{0BA19672-A520-401B-920F-05A7EF9D7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28637" y="2336800"/>
            <a:ext cx="1891541" cy="3002845"/>
          </a:xfrm>
          <a:prstGeom prst="rect">
            <a:avLst/>
          </a:prstGeom>
        </p:spPr>
      </p:pic>
      <p:pic>
        <p:nvPicPr>
          <p:cNvPr id="11" name="Recorded Sound">
            <a:hlinkClick r:id="" action="ppaction://media"/>
            <a:extLst>
              <a:ext uri="{FF2B5EF4-FFF2-40B4-BE49-F238E27FC236}">
                <a16:creationId xmlns:a16="http://schemas.microsoft.com/office/drawing/2014/main" id="{F1F9C3C4-AE72-4424-9FE9-761ADF7165B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58330" y="5708373"/>
            <a:ext cx="609600" cy="609600"/>
          </a:xfrm>
          <a:prstGeom prst="rect">
            <a:avLst/>
          </a:prstGeom>
        </p:spPr>
      </p:pic>
    </p:spTree>
    <p:extLst>
      <p:ext uri="{BB962C8B-B14F-4D97-AF65-F5344CB8AC3E}">
        <p14:creationId xmlns:p14="http://schemas.microsoft.com/office/powerpoint/2010/main" val="19568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7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9AB8FE5-F091-4B06-991B-6E8F1C0F81E5}"/>
              </a:ext>
            </a:extLst>
          </p:cNvPr>
          <p:cNvSpPr>
            <a:spLocks noGrp="1"/>
          </p:cNvSpPr>
          <p:nvPr>
            <p:ph type="title"/>
          </p:nvPr>
        </p:nvSpPr>
        <p:spPr>
          <a:xfrm rot="10800000" flipV="1">
            <a:off x="3194612" y="347241"/>
            <a:ext cx="8518966" cy="8372688"/>
          </a:xfrm>
        </p:spPr>
        <p:txBody>
          <a:bodyPr>
            <a:normAutofit fontScale="90000"/>
          </a:bodyPr>
          <a:lstStyle/>
          <a:p>
            <a:br>
              <a:rPr lang="en-US" sz="4000" dirty="0">
                <a:solidFill>
                  <a:srgbClr val="7030A0"/>
                </a:solidFill>
                <a:latin typeface="Arial Black" panose="020B0A04020102020204" pitchFamily="34" charset="0"/>
              </a:rPr>
            </a:br>
            <a:br>
              <a:rPr lang="en-US" sz="4000" dirty="0">
                <a:solidFill>
                  <a:srgbClr val="7030A0"/>
                </a:solidFill>
                <a:latin typeface="Arial Black" panose="020B0A04020102020204" pitchFamily="34" charset="0"/>
              </a:rPr>
            </a:br>
            <a:r>
              <a:rPr lang="en-US" sz="4000" dirty="0">
                <a:solidFill>
                  <a:srgbClr val="7030A0"/>
                </a:solidFill>
                <a:latin typeface="Arial Black" panose="020B0A04020102020204" pitchFamily="34" charset="0"/>
              </a:rPr>
              <a:t>In half hours</a:t>
            </a:r>
            <a:br>
              <a:rPr lang="en-US" sz="2800" dirty="0">
                <a:solidFill>
                  <a:srgbClr val="7030A0"/>
                </a:solidFill>
                <a:latin typeface="Arial Black" panose="020B0A04020102020204" pitchFamily="34" charset="0"/>
              </a:rPr>
            </a:br>
            <a:r>
              <a:rPr lang="en-US" sz="2700" dirty="0">
                <a:latin typeface="+mn-lt"/>
              </a:rPr>
              <a:t>When the </a:t>
            </a:r>
            <a:r>
              <a:rPr lang="en-US" sz="2700" dirty="0">
                <a:solidFill>
                  <a:srgbClr val="7030A0"/>
                </a:solidFill>
                <a:latin typeface="+mn-lt"/>
              </a:rPr>
              <a:t>minute hand </a:t>
            </a:r>
            <a:r>
              <a:rPr lang="en-US" sz="2700" dirty="0">
                <a:latin typeface="+mn-lt"/>
              </a:rPr>
              <a:t>is on </a:t>
            </a:r>
            <a:r>
              <a:rPr lang="en-US" sz="2700" dirty="0">
                <a:solidFill>
                  <a:srgbClr val="7030A0"/>
                </a:solidFill>
                <a:latin typeface="+mn-lt"/>
              </a:rPr>
              <a:t>6</a:t>
            </a:r>
            <a:r>
              <a:rPr lang="en-US" sz="2700" dirty="0">
                <a:latin typeface="+mn-lt"/>
              </a:rPr>
              <a:t>, the time is in </a:t>
            </a:r>
            <a:r>
              <a:rPr lang="en-US" sz="2700" dirty="0">
                <a:solidFill>
                  <a:srgbClr val="7030A0"/>
                </a:solidFill>
                <a:latin typeface="+mn-lt"/>
              </a:rPr>
              <a:t>half  hours</a:t>
            </a:r>
            <a:r>
              <a:rPr lang="en-US" sz="2700" dirty="0">
                <a:latin typeface="+mn-lt"/>
              </a:rPr>
              <a:t>.</a:t>
            </a:r>
            <a:br>
              <a:rPr lang="en-US" sz="2700" dirty="0">
                <a:latin typeface="+mn-lt"/>
              </a:rPr>
            </a:br>
            <a:r>
              <a:rPr lang="en-US" sz="2700" dirty="0">
                <a:latin typeface="+mn-lt"/>
              </a:rPr>
              <a:t>The </a:t>
            </a:r>
            <a:r>
              <a:rPr lang="en-US" sz="2700" dirty="0">
                <a:solidFill>
                  <a:srgbClr val="7030A0"/>
                </a:solidFill>
                <a:latin typeface="+mn-lt"/>
              </a:rPr>
              <a:t>hour hand </a:t>
            </a:r>
            <a:r>
              <a:rPr lang="en-US" sz="2700" dirty="0">
                <a:latin typeface="+mn-lt"/>
              </a:rPr>
              <a:t>is </a:t>
            </a:r>
            <a:r>
              <a:rPr lang="en-US" sz="2700" dirty="0">
                <a:solidFill>
                  <a:srgbClr val="7030A0"/>
                </a:solidFill>
                <a:latin typeface="+mn-lt"/>
              </a:rPr>
              <a:t>between 5 and 6 </a:t>
            </a:r>
            <a:r>
              <a:rPr lang="en-US" sz="2700" dirty="0">
                <a:latin typeface="+mn-lt"/>
              </a:rPr>
              <a:t>in this clock.</a:t>
            </a:r>
            <a:br>
              <a:rPr lang="en-US" sz="2700" dirty="0">
                <a:latin typeface="+mn-lt"/>
              </a:rPr>
            </a:br>
            <a:r>
              <a:rPr lang="en-US" sz="2700" dirty="0">
                <a:latin typeface="+mn-lt"/>
              </a:rPr>
              <a:t>The </a:t>
            </a:r>
            <a:r>
              <a:rPr lang="en-US" sz="2700" dirty="0">
                <a:solidFill>
                  <a:srgbClr val="7030A0"/>
                </a:solidFill>
                <a:latin typeface="+mn-lt"/>
              </a:rPr>
              <a:t>minute hand </a:t>
            </a:r>
            <a:r>
              <a:rPr lang="en-US" sz="2700" dirty="0">
                <a:latin typeface="+mn-lt"/>
              </a:rPr>
              <a:t>is at </a:t>
            </a:r>
            <a:r>
              <a:rPr lang="en-US" sz="2700" dirty="0">
                <a:solidFill>
                  <a:srgbClr val="7030A0"/>
                </a:solidFill>
                <a:latin typeface="+mn-lt"/>
              </a:rPr>
              <a:t>6</a:t>
            </a:r>
            <a:r>
              <a:rPr lang="en-US" sz="2700" dirty="0">
                <a:latin typeface="+mn-lt"/>
              </a:rPr>
              <a:t>. So the time is </a:t>
            </a:r>
            <a:r>
              <a:rPr lang="en-US" sz="2700" dirty="0">
                <a:solidFill>
                  <a:srgbClr val="7030A0"/>
                </a:solidFill>
                <a:latin typeface="+mn-lt"/>
              </a:rPr>
              <a:t>5:30</a:t>
            </a:r>
            <a:r>
              <a:rPr lang="en-US" sz="2700" dirty="0">
                <a:latin typeface="+mn-lt"/>
              </a:rPr>
              <a:t> or </a:t>
            </a:r>
            <a:r>
              <a:rPr lang="en-US" sz="2700" dirty="0">
                <a:solidFill>
                  <a:srgbClr val="7030A0"/>
                </a:solidFill>
                <a:latin typeface="+mn-lt"/>
              </a:rPr>
              <a:t>half past 5. </a:t>
            </a:r>
            <a:br>
              <a:rPr lang="en-US" sz="2700" dirty="0">
                <a:latin typeface="+mn-lt"/>
              </a:rPr>
            </a:br>
            <a:br>
              <a:rPr lang="en-US" sz="3600" dirty="0">
                <a:latin typeface="+mn-lt"/>
              </a:rPr>
            </a:br>
            <a:r>
              <a:rPr lang="en-US" sz="4000" dirty="0">
                <a:solidFill>
                  <a:srgbClr val="7030A0"/>
                </a:solidFill>
                <a:latin typeface="Arial Black" panose="020B0A04020102020204" pitchFamily="34" charset="0"/>
              </a:rPr>
              <a:t>Quarter past</a:t>
            </a:r>
            <a:br>
              <a:rPr lang="en-US" sz="4000" dirty="0">
                <a:latin typeface="+mn-lt"/>
              </a:rPr>
            </a:br>
            <a:r>
              <a:rPr lang="en-US" sz="3300" dirty="0">
                <a:latin typeface="+mn-lt"/>
              </a:rPr>
              <a:t>When the minute hand is at 15. </a:t>
            </a:r>
            <a:br>
              <a:rPr lang="en-US" sz="3300" dirty="0">
                <a:latin typeface="+mn-lt"/>
              </a:rPr>
            </a:br>
            <a:r>
              <a:rPr lang="en-US" sz="3300" dirty="0">
                <a:latin typeface="+mn-lt"/>
              </a:rPr>
              <a:t>We say 4:15 or quarter past 4. </a:t>
            </a:r>
            <a:br>
              <a:rPr lang="en-US" sz="3600" dirty="0">
                <a:latin typeface="+mn-lt"/>
              </a:rPr>
            </a:br>
            <a:br>
              <a:rPr lang="en-US" sz="3600" dirty="0">
                <a:latin typeface="+mn-lt"/>
              </a:rPr>
            </a:br>
            <a:br>
              <a:rPr lang="en-US" sz="2800" dirty="0">
                <a:latin typeface="+mn-lt"/>
              </a:rPr>
            </a:br>
            <a:br>
              <a:rPr lang="en-US" sz="2800" dirty="0">
                <a:latin typeface="+mn-lt"/>
              </a:rPr>
            </a:br>
            <a:r>
              <a:rPr lang="en-US" sz="4000" dirty="0">
                <a:solidFill>
                  <a:srgbClr val="7030A0"/>
                </a:solidFill>
                <a:latin typeface="Arial Black" panose="020B0A04020102020204" pitchFamily="34" charset="0"/>
              </a:rPr>
              <a:t>Quarter to</a:t>
            </a:r>
            <a:br>
              <a:rPr lang="en-US" sz="2800" dirty="0">
                <a:latin typeface="+mn-lt"/>
              </a:rPr>
            </a:br>
            <a:r>
              <a:rPr lang="en-US" sz="3300" dirty="0">
                <a:latin typeface="+mn-lt"/>
              </a:rPr>
              <a:t>When the minute hand is at 45. </a:t>
            </a:r>
            <a:br>
              <a:rPr lang="en-US" sz="3300" dirty="0">
                <a:latin typeface="+mn-lt"/>
              </a:rPr>
            </a:br>
            <a:r>
              <a:rPr lang="en-US" sz="3300" dirty="0">
                <a:latin typeface="+mn-lt"/>
              </a:rPr>
              <a:t>We say 1:45 or quarter to 2.</a:t>
            </a:r>
            <a:br>
              <a:rPr lang="en-US" sz="3300" dirty="0">
                <a:latin typeface="+mn-lt"/>
              </a:rPr>
            </a:br>
            <a:br>
              <a:rPr lang="en-US" sz="3300" dirty="0">
                <a:latin typeface="+mn-lt"/>
              </a:rPr>
            </a:br>
            <a:br>
              <a:rPr lang="en-US" sz="2800" dirty="0">
                <a:solidFill>
                  <a:srgbClr val="7030A0"/>
                </a:solidFill>
                <a:latin typeface="Arial Black" panose="020B0A04020102020204" pitchFamily="34" charset="0"/>
              </a:rPr>
            </a:br>
            <a:br>
              <a:rPr lang="en-US" sz="2800" dirty="0">
                <a:solidFill>
                  <a:srgbClr val="7030A0"/>
                </a:solidFill>
                <a:latin typeface="Arial Black" panose="020B0A04020102020204" pitchFamily="34" charset="0"/>
              </a:rPr>
            </a:br>
            <a:br>
              <a:rPr lang="en-US" sz="2800" dirty="0">
                <a:solidFill>
                  <a:srgbClr val="7030A0"/>
                </a:solidFill>
                <a:latin typeface="Arial Black" panose="020B0A04020102020204" pitchFamily="34" charset="0"/>
              </a:rPr>
            </a:br>
            <a:br>
              <a:rPr lang="en-US" sz="2800" dirty="0">
                <a:solidFill>
                  <a:srgbClr val="7030A0"/>
                </a:solidFill>
                <a:latin typeface="Arial Black" panose="020B0A04020102020204" pitchFamily="34" charset="0"/>
              </a:rPr>
            </a:br>
            <a:br>
              <a:rPr lang="en-US" sz="2800" dirty="0">
                <a:solidFill>
                  <a:srgbClr val="7030A0"/>
                </a:solidFill>
                <a:latin typeface="Arial Black" panose="020B0A04020102020204" pitchFamily="34" charset="0"/>
              </a:rPr>
            </a:br>
            <a:br>
              <a:rPr lang="en-US" sz="2800" dirty="0">
                <a:latin typeface="+mn-lt"/>
              </a:rPr>
            </a:br>
            <a:br>
              <a:rPr lang="en-US" sz="2800" dirty="0">
                <a:solidFill>
                  <a:srgbClr val="7030A0"/>
                </a:solidFill>
                <a:latin typeface="Arial Black" panose="020B0A04020102020204" pitchFamily="34" charset="0"/>
              </a:rPr>
            </a:br>
            <a:endParaRPr lang="en-IN" sz="2800" dirty="0">
              <a:solidFill>
                <a:srgbClr val="7030A0"/>
              </a:solidFill>
              <a:latin typeface="Arial Black" panose="020B0A04020102020204" pitchFamily="34" charset="0"/>
            </a:endParaRPr>
          </a:p>
        </p:txBody>
      </p:sp>
      <p:pic>
        <p:nvPicPr>
          <p:cNvPr id="5" name="Content Placeholder 4">
            <a:extLst>
              <a:ext uri="{FF2B5EF4-FFF2-40B4-BE49-F238E27FC236}">
                <a16:creationId xmlns:a16="http://schemas.microsoft.com/office/drawing/2014/main" id="{973BF6CA-A719-432F-A0D5-382D8AA8F04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90379" y="51724"/>
            <a:ext cx="2666485" cy="2224585"/>
          </a:xfrm>
        </p:spPr>
      </p:pic>
      <p:pic>
        <p:nvPicPr>
          <p:cNvPr id="7" name="Picture 6">
            <a:extLst>
              <a:ext uri="{FF2B5EF4-FFF2-40B4-BE49-F238E27FC236}">
                <a16:creationId xmlns:a16="http://schemas.microsoft.com/office/drawing/2014/main" id="{D07B7398-69C4-48F9-BD9B-3B4E7CAA1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338" y="2316707"/>
            <a:ext cx="2474651" cy="2224585"/>
          </a:xfrm>
          <a:prstGeom prst="rect">
            <a:avLst/>
          </a:prstGeom>
        </p:spPr>
      </p:pic>
      <p:pic>
        <p:nvPicPr>
          <p:cNvPr id="9" name="Picture 8">
            <a:extLst>
              <a:ext uri="{FF2B5EF4-FFF2-40B4-BE49-F238E27FC236}">
                <a16:creationId xmlns:a16="http://schemas.microsoft.com/office/drawing/2014/main" id="{F1CBE198-4926-49B2-A53B-C618D126D3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338" y="4581691"/>
            <a:ext cx="2666485" cy="2286000"/>
          </a:xfrm>
          <a:prstGeom prst="rect">
            <a:avLst/>
          </a:prstGeom>
        </p:spPr>
      </p:pic>
      <p:pic>
        <p:nvPicPr>
          <p:cNvPr id="3" name="Recorded Sound">
            <a:hlinkClick r:id="" action="ppaction://media"/>
            <a:extLst>
              <a:ext uri="{FF2B5EF4-FFF2-40B4-BE49-F238E27FC236}">
                <a16:creationId xmlns:a16="http://schemas.microsoft.com/office/drawing/2014/main" id="{54AE896E-765F-40F6-AC80-368384AB956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00522" y="6311728"/>
            <a:ext cx="609600" cy="609600"/>
          </a:xfrm>
          <a:prstGeom prst="rect">
            <a:avLst/>
          </a:prstGeom>
        </p:spPr>
      </p:pic>
    </p:spTree>
    <p:extLst>
      <p:ext uri="{BB962C8B-B14F-4D97-AF65-F5344CB8AC3E}">
        <p14:creationId xmlns:p14="http://schemas.microsoft.com/office/powerpoint/2010/main" val="222259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0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D134B5-A58A-4D5C-9AFB-57D3C3A25F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22" y="418099"/>
            <a:ext cx="5847027" cy="6061991"/>
          </a:xfrm>
          <a:prstGeom prst="rect">
            <a:avLst/>
          </a:prstGeom>
        </p:spPr>
      </p:pic>
      <p:sp>
        <p:nvSpPr>
          <p:cNvPr id="4" name="TextBox 3">
            <a:extLst>
              <a:ext uri="{FF2B5EF4-FFF2-40B4-BE49-F238E27FC236}">
                <a16:creationId xmlns:a16="http://schemas.microsoft.com/office/drawing/2014/main" id="{09CE9B07-0E81-4284-9938-733739C080E2}"/>
              </a:ext>
            </a:extLst>
          </p:cNvPr>
          <p:cNvSpPr txBox="1"/>
          <p:nvPr/>
        </p:nvSpPr>
        <p:spPr>
          <a:xfrm>
            <a:off x="6586330" y="530087"/>
            <a:ext cx="5605669" cy="5478423"/>
          </a:xfrm>
          <a:prstGeom prst="rect">
            <a:avLst/>
          </a:prstGeom>
          <a:noFill/>
        </p:spPr>
        <p:txBody>
          <a:bodyPr wrap="square" rtlCol="0">
            <a:spAutoFit/>
          </a:bodyPr>
          <a:lstStyle/>
          <a:p>
            <a:r>
              <a:rPr lang="en-US" sz="4400" dirty="0">
                <a:solidFill>
                  <a:srgbClr val="7030A0"/>
                </a:solidFill>
                <a:latin typeface="Arial Black" panose="020B0A04020102020204" pitchFamily="34" charset="0"/>
              </a:rPr>
              <a:t>    CALENDAR</a:t>
            </a:r>
          </a:p>
          <a:p>
            <a:endParaRPr lang="en-US" dirty="0"/>
          </a:p>
          <a:p>
            <a:r>
              <a:rPr lang="en-US" sz="3200" dirty="0"/>
              <a:t>  A year has </a:t>
            </a:r>
            <a:r>
              <a:rPr lang="en-US" sz="3200" dirty="0">
                <a:solidFill>
                  <a:srgbClr val="7030A0"/>
                </a:solidFill>
              </a:rPr>
              <a:t>12 months </a:t>
            </a:r>
            <a:r>
              <a:rPr lang="en-US" sz="3200" dirty="0"/>
              <a:t>or </a:t>
            </a:r>
            <a:r>
              <a:rPr lang="en-US" sz="3200" dirty="0">
                <a:solidFill>
                  <a:srgbClr val="7030A0"/>
                </a:solidFill>
              </a:rPr>
              <a:t>365</a:t>
            </a:r>
            <a:r>
              <a:rPr lang="en-US" sz="3200" dirty="0"/>
              <a:t>      </a:t>
            </a:r>
          </a:p>
          <a:p>
            <a:r>
              <a:rPr lang="en-US" sz="3200" dirty="0">
                <a:solidFill>
                  <a:srgbClr val="7030A0"/>
                </a:solidFill>
              </a:rPr>
              <a:t>  days</a:t>
            </a:r>
            <a:r>
              <a:rPr lang="en-US" sz="3200" dirty="0"/>
              <a:t>.</a:t>
            </a:r>
          </a:p>
          <a:p>
            <a:r>
              <a:rPr lang="en-US" sz="3200" dirty="0"/>
              <a:t>  A </a:t>
            </a:r>
            <a:r>
              <a:rPr lang="en-US" sz="3200" dirty="0">
                <a:solidFill>
                  <a:srgbClr val="7030A0"/>
                </a:solidFill>
              </a:rPr>
              <a:t>week</a:t>
            </a:r>
            <a:r>
              <a:rPr lang="en-US" sz="3200" dirty="0"/>
              <a:t> is of </a:t>
            </a:r>
            <a:r>
              <a:rPr lang="en-US" sz="3200" dirty="0">
                <a:solidFill>
                  <a:srgbClr val="7030A0"/>
                </a:solidFill>
              </a:rPr>
              <a:t>7 days</a:t>
            </a:r>
            <a:r>
              <a:rPr lang="en-US" sz="3200" dirty="0"/>
              <a:t>.</a:t>
            </a:r>
          </a:p>
          <a:p>
            <a:r>
              <a:rPr lang="en-US" sz="3200" dirty="0"/>
              <a:t>  A </a:t>
            </a:r>
            <a:r>
              <a:rPr lang="en-US" sz="3200" dirty="0">
                <a:solidFill>
                  <a:srgbClr val="7030A0"/>
                </a:solidFill>
              </a:rPr>
              <a:t>month</a:t>
            </a:r>
            <a:r>
              <a:rPr lang="en-US" sz="3200" dirty="0"/>
              <a:t> has </a:t>
            </a:r>
            <a:r>
              <a:rPr lang="en-US" sz="3200" dirty="0">
                <a:solidFill>
                  <a:srgbClr val="7030A0"/>
                </a:solidFill>
              </a:rPr>
              <a:t>4 weeks </a:t>
            </a:r>
            <a:r>
              <a:rPr lang="en-US" sz="3200" dirty="0"/>
              <a:t>and few     </a:t>
            </a:r>
          </a:p>
          <a:p>
            <a:r>
              <a:rPr lang="en-US" sz="3200" dirty="0"/>
              <a:t>  more days.</a:t>
            </a:r>
          </a:p>
          <a:p>
            <a:endParaRPr lang="en-US" sz="3200" dirty="0"/>
          </a:p>
          <a:p>
            <a:r>
              <a:rPr lang="en-US" sz="3200" dirty="0"/>
              <a:t>  A </a:t>
            </a:r>
            <a:r>
              <a:rPr lang="en-US" sz="3200" dirty="0">
                <a:solidFill>
                  <a:srgbClr val="7030A0"/>
                </a:solidFill>
              </a:rPr>
              <a:t>leap year </a:t>
            </a:r>
            <a:r>
              <a:rPr lang="en-US" sz="3200" dirty="0"/>
              <a:t>has </a:t>
            </a:r>
            <a:r>
              <a:rPr lang="en-US" sz="3200" dirty="0">
                <a:solidFill>
                  <a:srgbClr val="7030A0"/>
                </a:solidFill>
              </a:rPr>
              <a:t>366 days</a:t>
            </a:r>
            <a:r>
              <a:rPr lang="en-US" sz="3200" dirty="0"/>
              <a:t>.</a:t>
            </a:r>
          </a:p>
          <a:p>
            <a:r>
              <a:rPr lang="en-US" sz="3200" dirty="0">
                <a:solidFill>
                  <a:srgbClr val="7030A0"/>
                </a:solidFill>
              </a:rPr>
              <a:t>  February</a:t>
            </a:r>
            <a:r>
              <a:rPr lang="en-US" sz="3200" dirty="0"/>
              <a:t> has </a:t>
            </a:r>
            <a:r>
              <a:rPr lang="en-US" sz="3200" dirty="0">
                <a:solidFill>
                  <a:srgbClr val="7030A0"/>
                </a:solidFill>
              </a:rPr>
              <a:t>29 days </a:t>
            </a:r>
            <a:r>
              <a:rPr lang="en-US" sz="3200" dirty="0"/>
              <a:t>in a </a:t>
            </a:r>
            <a:r>
              <a:rPr lang="en-US" sz="3200" dirty="0">
                <a:solidFill>
                  <a:srgbClr val="7030A0"/>
                </a:solidFill>
              </a:rPr>
              <a:t>leap        </a:t>
            </a:r>
          </a:p>
          <a:p>
            <a:r>
              <a:rPr lang="en-US" sz="3200" dirty="0">
                <a:solidFill>
                  <a:srgbClr val="7030A0"/>
                </a:solidFill>
              </a:rPr>
              <a:t>  year</a:t>
            </a:r>
            <a:r>
              <a:rPr lang="en-US" sz="3200" dirty="0"/>
              <a:t>.</a:t>
            </a:r>
            <a:endParaRPr lang="en-IN" sz="3200" dirty="0"/>
          </a:p>
        </p:txBody>
      </p:sp>
      <p:pic>
        <p:nvPicPr>
          <p:cNvPr id="6" name="Recorded Sound">
            <a:hlinkClick r:id="" action="ppaction://media"/>
            <a:extLst>
              <a:ext uri="{FF2B5EF4-FFF2-40B4-BE49-F238E27FC236}">
                <a16:creationId xmlns:a16="http://schemas.microsoft.com/office/drawing/2014/main" id="{72FE20EE-64EE-4284-9E9B-05B58789DAC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5078" y="5661991"/>
            <a:ext cx="609600" cy="609600"/>
          </a:xfrm>
          <a:prstGeom prst="rect">
            <a:avLst/>
          </a:prstGeom>
        </p:spPr>
      </p:pic>
    </p:spTree>
    <p:extLst>
      <p:ext uri="{BB962C8B-B14F-4D97-AF65-F5344CB8AC3E}">
        <p14:creationId xmlns:p14="http://schemas.microsoft.com/office/powerpoint/2010/main" val="160500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58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D536F6-EF70-4E81-9B1A-EB36AC2A9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38832"/>
            <a:ext cx="5878258" cy="6540264"/>
          </a:xfrm>
          <a:prstGeom prst="rect">
            <a:avLst/>
          </a:prstGeom>
        </p:spPr>
      </p:pic>
      <p:sp>
        <p:nvSpPr>
          <p:cNvPr id="5" name="TextBox 4">
            <a:extLst>
              <a:ext uri="{FF2B5EF4-FFF2-40B4-BE49-F238E27FC236}">
                <a16:creationId xmlns:a16="http://schemas.microsoft.com/office/drawing/2014/main" id="{6B98128C-CA03-467A-8FDC-D2C2D4F2E909}"/>
              </a:ext>
            </a:extLst>
          </p:cNvPr>
          <p:cNvSpPr txBox="1"/>
          <p:nvPr/>
        </p:nvSpPr>
        <p:spPr>
          <a:xfrm flipH="1">
            <a:off x="6313738" y="1351722"/>
            <a:ext cx="5745740" cy="3477875"/>
          </a:xfrm>
          <a:prstGeom prst="rect">
            <a:avLst/>
          </a:prstGeom>
          <a:noFill/>
        </p:spPr>
        <p:txBody>
          <a:bodyPr wrap="square" rtlCol="0">
            <a:spAutoFit/>
          </a:bodyPr>
          <a:lstStyle/>
          <a:p>
            <a:r>
              <a:rPr lang="en-US" sz="4400" dirty="0">
                <a:solidFill>
                  <a:srgbClr val="7030A0"/>
                </a:solidFill>
              </a:rPr>
              <a:t> </a:t>
            </a:r>
            <a:r>
              <a:rPr lang="en-US" sz="4400" dirty="0"/>
              <a:t>The</a:t>
            </a:r>
            <a:r>
              <a:rPr lang="en-US" sz="4400" dirty="0">
                <a:solidFill>
                  <a:srgbClr val="7030A0"/>
                </a:solidFill>
              </a:rPr>
              <a:t> first month </a:t>
            </a:r>
            <a:r>
              <a:rPr lang="en-US" sz="4400" dirty="0"/>
              <a:t>of the    </a:t>
            </a:r>
          </a:p>
          <a:p>
            <a:r>
              <a:rPr lang="en-US" sz="4400" dirty="0">
                <a:solidFill>
                  <a:srgbClr val="7030A0"/>
                </a:solidFill>
              </a:rPr>
              <a:t>  year </a:t>
            </a:r>
            <a:r>
              <a:rPr lang="en-US" sz="4400" dirty="0">
                <a:solidFill>
                  <a:schemeClr val="tx2"/>
                </a:solidFill>
              </a:rPr>
              <a:t>is</a:t>
            </a:r>
            <a:r>
              <a:rPr lang="en-US" sz="4400" dirty="0">
                <a:solidFill>
                  <a:srgbClr val="7030A0"/>
                </a:solidFill>
              </a:rPr>
              <a:t> January.</a:t>
            </a:r>
          </a:p>
          <a:p>
            <a:endParaRPr lang="en-US" sz="4400" dirty="0"/>
          </a:p>
          <a:p>
            <a:r>
              <a:rPr lang="en-US" sz="4400" dirty="0"/>
              <a:t> The </a:t>
            </a:r>
            <a:r>
              <a:rPr lang="en-US" sz="4400" dirty="0">
                <a:solidFill>
                  <a:srgbClr val="7030A0"/>
                </a:solidFill>
              </a:rPr>
              <a:t>last month </a:t>
            </a:r>
            <a:r>
              <a:rPr lang="en-US" sz="4400" dirty="0">
                <a:solidFill>
                  <a:schemeClr val="tx2"/>
                </a:solidFill>
              </a:rPr>
              <a:t>of the    </a:t>
            </a:r>
          </a:p>
          <a:p>
            <a:r>
              <a:rPr lang="en-US" sz="4400" dirty="0">
                <a:solidFill>
                  <a:srgbClr val="7030A0"/>
                </a:solidFill>
              </a:rPr>
              <a:t>  year </a:t>
            </a:r>
            <a:r>
              <a:rPr lang="en-US" sz="4400" dirty="0"/>
              <a:t>is</a:t>
            </a:r>
            <a:r>
              <a:rPr lang="en-US" sz="4400" dirty="0">
                <a:solidFill>
                  <a:srgbClr val="7030A0"/>
                </a:solidFill>
              </a:rPr>
              <a:t> December.</a:t>
            </a:r>
            <a:endParaRPr lang="en-IN" sz="4400" dirty="0">
              <a:solidFill>
                <a:srgbClr val="7030A0"/>
              </a:solidFill>
            </a:endParaRPr>
          </a:p>
        </p:txBody>
      </p:sp>
      <p:pic>
        <p:nvPicPr>
          <p:cNvPr id="2" name="Recorded Sound">
            <a:hlinkClick r:id="" action="ppaction://media"/>
            <a:extLst>
              <a:ext uri="{FF2B5EF4-FFF2-40B4-BE49-F238E27FC236}">
                <a16:creationId xmlns:a16="http://schemas.microsoft.com/office/drawing/2014/main" id="{79C48D5B-FCA6-4BC9-BBDC-2EC4843708D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05322" y="5787887"/>
            <a:ext cx="609600" cy="609600"/>
          </a:xfrm>
          <a:prstGeom prst="rect">
            <a:avLst/>
          </a:prstGeom>
        </p:spPr>
      </p:pic>
    </p:spTree>
    <p:extLst>
      <p:ext uri="{BB962C8B-B14F-4D97-AF65-F5344CB8AC3E}">
        <p14:creationId xmlns:p14="http://schemas.microsoft.com/office/powerpoint/2010/main" val="121529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3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A7478B-11A9-4046-BEDB-9EB9D273FC93}"/>
              </a:ext>
            </a:extLst>
          </p:cNvPr>
          <p:cNvSpPr txBox="1"/>
          <p:nvPr/>
        </p:nvSpPr>
        <p:spPr>
          <a:xfrm rot="10800000" flipH="1" flipV="1">
            <a:off x="1537855" y="1665027"/>
            <a:ext cx="10210800" cy="3944626"/>
          </a:xfrm>
          <a:prstGeom prst="rect">
            <a:avLst/>
          </a:prstGeom>
          <a:noFill/>
        </p:spPr>
        <p:txBody>
          <a:bodyPr wrap="square" rtlCol="0">
            <a:spAutoFit/>
          </a:bodyPr>
          <a:lstStyle/>
          <a:p>
            <a:r>
              <a:rPr lang="en-US" dirty="0">
                <a:solidFill>
                  <a:srgbClr val="C00000"/>
                </a:solidFill>
                <a:latin typeface="Arial Black" panose="020B0A04020102020204" pitchFamily="34" charset="0"/>
              </a:rPr>
              <a:t>      </a:t>
            </a:r>
            <a:r>
              <a:rPr lang="en-US" sz="12500" dirty="0">
                <a:solidFill>
                  <a:srgbClr val="C00000"/>
                </a:solidFill>
                <a:latin typeface="Arial Black" panose="020B0A04020102020204" pitchFamily="34" charset="0"/>
              </a:rPr>
              <a:t>Thank You</a:t>
            </a:r>
          </a:p>
          <a:p>
            <a:r>
              <a:rPr lang="en-US" sz="12500" dirty="0">
                <a:solidFill>
                  <a:srgbClr val="C00000"/>
                </a:solidFill>
                <a:latin typeface="Arial Black" panose="020B0A04020102020204" pitchFamily="34" charset="0"/>
              </a:rPr>
              <a:t>   Children</a:t>
            </a:r>
            <a:endParaRPr lang="en-IN" sz="12500" dirty="0">
              <a:solidFill>
                <a:srgbClr val="C00000"/>
              </a:solidFill>
              <a:latin typeface="Arial Black" panose="020B0A04020102020204" pitchFamily="34" charset="0"/>
            </a:endParaRPr>
          </a:p>
        </p:txBody>
      </p:sp>
      <p:pic>
        <p:nvPicPr>
          <p:cNvPr id="4" name="Recorded Sound">
            <a:hlinkClick r:id="" action="ppaction://media"/>
            <a:extLst>
              <a:ext uri="{FF2B5EF4-FFF2-40B4-BE49-F238E27FC236}">
                <a16:creationId xmlns:a16="http://schemas.microsoft.com/office/drawing/2014/main" id="{78EDB2F2-3F14-4966-B2E6-E231DC5E71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86052" y="5708374"/>
            <a:ext cx="609600" cy="609600"/>
          </a:xfrm>
          <a:prstGeom prst="rect">
            <a:avLst/>
          </a:prstGeom>
        </p:spPr>
      </p:pic>
    </p:spTree>
    <p:extLst>
      <p:ext uri="{BB962C8B-B14F-4D97-AF65-F5344CB8AC3E}">
        <p14:creationId xmlns:p14="http://schemas.microsoft.com/office/powerpoint/2010/main" val="15528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454</TotalTime>
  <Words>358</Words>
  <Application>Microsoft Office PowerPoint</Application>
  <PresentationFormat>Widescreen</PresentationFormat>
  <Paragraphs>35</Paragraphs>
  <Slides>8</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Arial Black</vt:lpstr>
      <vt:lpstr>Calibri</vt:lpstr>
      <vt:lpstr>Corbel</vt:lpstr>
      <vt:lpstr>Parallax</vt:lpstr>
      <vt:lpstr>Good Morning</vt:lpstr>
      <vt:lpstr>TIME</vt:lpstr>
      <vt:lpstr>Telling The Time</vt:lpstr>
      <vt:lpstr>        Telling the time to the           nearest 5 minutes     The minute hand moves from one digit        to the next in 5 minutes.        When the minute hand is on 1,       it shows 5 minutes past the hour.        When the minute hand is on 2,       it shows 10 minutes past the hour.       And so on.    Minute hand on the right of the clock ..   minute PAST Minute hand on the left of the clock…minute TO    </vt:lpstr>
      <vt:lpstr>  In half hours When the minute hand is on 6, the time is in half  hours. The hour hand is between 5 and 6 in this clock. The minute hand is at 6. So the time is 5:30 or half past 5.   Quarter past When the minute hand is at 15.  We say 4:15 or quarter past 4.     Quarter to When the minute hand is at 45.  We say 1:45 or quarter to 2.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Telling The Time</dc:title>
  <dc:creator>hardeepkaur raina</dc:creator>
  <cp:lastModifiedBy>DELL</cp:lastModifiedBy>
  <cp:revision>74</cp:revision>
  <dcterms:created xsi:type="dcterms:W3CDTF">2020-07-17T16:40:14Z</dcterms:created>
  <dcterms:modified xsi:type="dcterms:W3CDTF">2020-07-28T08:39:47Z</dcterms:modified>
</cp:coreProperties>
</file>