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CC"/>
    <a:srgbClr val="CC00FF"/>
    <a:srgbClr val="1D9917"/>
    <a:srgbClr val="1010A0"/>
    <a:srgbClr val="F37B98"/>
    <a:srgbClr val="F7F793"/>
    <a:srgbClr val="0F0FB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62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59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904DE3-2212-4B22-9AC6-FC2172A807E9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276F9E0A-F01C-443C-A809-E99D1622B2B7}">
      <dgm:prSet phldrT="[Text]" custT="1"/>
      <dgm:spPr/>
      <dgm:t>
        <a:bodyPr/>
        <a:lstStyle/>
        <a:p>
          <a:r>
            <a:rPr lang="en-IN" sz="2000" dirty="0" smtClean="0">
              <a:solidFill>
                <a:srgbClr val="FF0000"/>
              </a:solidFill>
              <a:latin typeface="Comic Sans MS" pitchFamily="66" charset="0"/>
            </a:rPr>
            <a:t>Tools required to create an html document</a:t>
          </a:r>
          <a:endParaRPr lang="en-IN" sz="2000" dirty="0">
            <a:solidFill>
              <a:srgbClr val="FF0000"/>
            </a:solidFill>
            <a:latin typeface="Comic Sans MS" pitchFamily="66" charset="0"/>
          </a:endParaRPr>
        </a:p>
      </dgm:t>
    </dgm:pt>
    <dgm:pt modelId="{ED4397E7-302D-46AA-96FE-4D5CFAF1DAD6}" type="parTrans" cxnId="{D8AC0458-FE9C-4221-8CAF-FD0D8A9D4A33}">
      <dgm:prSet/>
      <dgm:spPr/>
      <dgm:t>
        <a:bodyPr/>
        <a:lstStyle/>
        <a:p>
          <a:endParaRPr lang="en-IN"/>
        </a:p>
      </dgm:t>
    </dgm:pt>
    <dgm:pt modelId="{3A257624-3B3D-43E2-9532-9D3E4BB48BA6}" type="sibTrans" cxnId="{D8AC0458-FE9C-4221-8CAF-FD0D8A9D4A33}">
      <dgm:prSet/>
      <dgm:spPr/>
      <dgm:t>
        <a:bodyPr/>
        <a:lstStyle/>
        <a:p>
          <a:endParaRPr lang="en-IN"/>
        </a:p>
      </dgm:t>
    </dgm:pt>
    <dgm:pt modelId="{7ECB1F9C-18D0-4EC5-AA22-C6D175127268}">
      <dgm:prSet phldrT="[Text]" custT="1"/>
      <dgm:spPr/>
      <dgm:t>
        <a:bodyPr/>
        <a:lstStyle/>
        <a:p>
          <a:r>
            <a:rPr lang="en-IN" sz="1800" b="1" dirty="0" smtClean="0">
              <a:solidFill>
                <a:srgbClr val="FF0000"/>
              </a:solidFill>
              <a:latin typeface="Comic Sans MS" pitchFamily="66" charset="0"/>
            </a:rPr>
            <a:t>HTML EDITOR</a:t>
          </a:r>
          <a:r>
            <a:rPr lang="en-IN" sz="1800" dirty="0" smtClean="0">
              <a:latin typeface="Comic Sans MS" pitchFamily="66" charset="0"/>
            </a:rPr>
            <a:t> </a:t>
          </a:r>
          <a:r>
            <a:rPr lang="en-IN" sz="1800" dirty="0" smtClean="0">
              <a:solidFill>
                <a:srgbClr val="002060"/>
              </a:solidFill>
              <a:latin typeface="Comic Sans MS" pitchFamily="66" charset="0"/>
            </a:rPr>
            <a:t>to create and save the web page. </a:t>
          </a:r>
          <a:r>
            <a:rPr lang="en-IN" sz="1800" dirty="0" err="1" smtClean="0">
              <a:solidFill>
                <a:srgbClr val="002060"/>
              </a:solidFill>
              <a:latin typeface="Comic Sans MS" pitchFamily="66" charset="0"/>
            </a:rPr>
            <a:t>Eg</a:t>
          </a:r>
          <a:r>
            <a:rPr lang="en-IN" sz="1800" dirty="0" smtClean="0">
              <a:solidFill>
                <a:srgbClr val="002060"/>
              </a:solidFill>
              <a:latin typeface="Comic Sans MS" pitchFamily="66" charset="0"/>
            </a:rPr>
            <a:t>: Word pad, Note pad, </a:t>
          </a:r>
          <a:r>
            <a:rPr lang="en-IN" sz="1800" dirty="0" smtClean="0">
              <a:solidFill>
                <a:srgbClr val="002060"/>
              </a:solidFill>
              <a:latin typeface="Comic Sans MS" pitchFamily="66" charset="0"/>
            </a:rPr>
            <a:t>Text </a:t>
          </a:r>
          <a:r>
            <a:rPr lang="en-IN" sz="1800" dirty="0" smtClean="0">
              <a:solidFill>
                <a:srgbClr val="002060"/>
              </a:solidFill>
              <a:latin typeface="Comic Sans MS" pitchFamily="66" charset="0"/>
            </a:rPr>
            <a:t>Edit.</a:t>
          </a:r>
          <a:endParaRPr lang="en-IN" sz="1800" dirty="0">
            <a:solidFill>
              <a:srgbClr val="002060"/>
            </a:solidFill>
            <a:latin typeface="Comic Sans MS" pitchFamily="66" charset="0"/>
          </a:endParaRPr>
        </a:p>
      </dgm:t>
    </dgm:pt>
    <dgm:pt modelId="{6CDE857D-9F25-49E3-B371-380C99732B1E}" type="parTrans" cxnId="{250A175E-A8BD-44E0-8D82-83B0EF72AC21}">
      <dgm:prSet/>
      <dgm:spPr/>
      <dgm:t>
        <a:bodyPr/>
        <a:lstStyle/>
        <a:p>
          <a:endParaRPr lang="en-IN"/>
        </a:p>
      </dgm:t>
    </dgm:pt>
    <dgm:pt modelId="{7D9319DE-866B-48F0-B1FC-FDF44F4D6CC1}" type="sibTrans" cxnId="{250A175E-A8BD-44E0-8D82-83B0EF72AC21}">
      <dgm:prSet/>
      <dgm:spPr/>
      <dgm:t>
        <a:bodyPr/>
        <a:lstStyle/>
        <a:p>
          <a:endParaRPr lang="en-IN"/>
        </a:p>
      </dgm:t>
    </dgm:pt>
    <dgm:pt modelId="{30BED0B0-1B74-4FB6-A4F9-9FE7D68886E5}">
      <dgm:prSet phldrT="[Text]" custT="1"/>
      <dgm:spPr/>
      <dgm:t>
        <a:bodyPr/>
        <a:lstStyle/>
        <a:p>
          <a:r>
            <a:rPr lang="en-IN" sz="1800" b="1" dirty="0" smtClean="0">
              <a:solidFill>
                <a:srgbClr val="FF0000"/>
              </a:solidFill>
              <a:latin typeface="Comic Sans MS" pitchFamily="66" charset="0"/>
            </a:rPr>
            <a:t>WEB BROWSER</a:t>
          </a:r>
          <a:r>
            <a:rPr lang="en-IN" sz="1800" dirty="0" smtClean="0">
              <a:latin typeface="Comic Sans MS" pitchFamily="66" charset="0"/>
            </a:rPr>
            <a:t> </a:t>
          </a:r>
          <a:r>
            <a:rPr lang="en-IN" sz="1800" dirty="0" smtClean="0">
              <a:solidFill>
                <a:srgbClr val="002060"/>
              </a:solidFill>
              <a:latin typeface="Comic Sans MS" pitchFamily="66" charset="0"/>
            </a:rPr>
            <a:t>to view the created web pages. </a:t>
          </a:r>
          <a:r>
            <a:rPr lang="en-IN" sz="1800" dirty="0" err="1" smtClean="0">
              <a:solidFill>
                <a:srgbClr val="002060"/>
              </a:solidFill>
              <a:latin typeface="Comic Sans MS" pitchFamily="66" charset="0"/>
            </a:rPr>
            <a:t>Eg</a:t>
          </a:r>
          <a:r>
            <a:rPr lang="en-IN" sz="1800" dirty="0" smtClean="0">
              <a:solidFill>
                <a:srgbClr val="002060"/>
              </a:solidFill>
              <a:latin typeface="Comic Sans MS" pitchFamily="66" charset="0"/>
            </a:rPr>
            <a:t>: Google Chrome, Mozilla Firefox</a:t>
          </a:r>
          <a:endParaRPr lang="en-IN" sz="1800" dirty="0">
            <a:solidFill>
              <a:srgbClr val="002060"/>
            </a:solidFill>
            <a:latin typeface="Comic Sans MS" pitchFamily="66" charset="0"/>
          </a:endParaRPr>
        </a:p>
      </dgm:t>
    </dgm:pt>
    <dgm:pt modelId="{437A22E3-3251-4C18-AC42-E6CB5C38A6CD}" type="parTrans" cxnId="{03C69EE8-4E83-4893-8D6F-749AB775C7B9}">
      <dgm:prSet/>
      <dgm:spPr/>
      <dgm:t>
        <a:bodyPr/>
        <a:lstStyle/>
        <a:p>
          <a:endParaRPr lang="en-IN"/>
        </a:p>
      </dgm:t>
    </dgm:pt>
    <dgm:pt modelId="{0ABB1C9C-D51D-48C3-85DD-3ACE9D1BBEB0}" type="sibTrans" cxnId="{03C69EE8-4E83-4893-8D6F-749AB775C7B9}">
      <dgm:prSet/>
      <dgm:spPr/>
      <dgm:t>
        <a:bodyPr/>
        <a:lstStyle/>
        <a:p>
          <a:endParaRPr lang="en-IN"/>
        </a:p>
      </dgm:t>
    </dgm:pt>
    <dgm:pt modelId="{515561CD-4747-47A1-88BD-CD8A764612C6}" type="pres">
      <dgm:prSet presAssocID="{BB904DE3-2212-4B22-9AC6-FC2172A807E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998B6275-7E48-4DFE-BB06-7BEF94F62560}" type="pres">
      <dgm:prSet presAssocID="{276F9E0A-F01C-443C-A809-E99D1622B2B7}" presName="root1" presStyleCnt="0"/>
      <dgm:spPr/>
    </dgm:pt>
    <dgm:pt modelId="{F14175C7-076F-499B-8764-F8388ED641D4}" type="pres">
      <dgm:prSet presAssocID="{276F9E0A-F01C-443C-A809-E99D1622B2B7}" presName="LevelOneTextNode" presStyleLbl="node0" presStyleIdx="0" presStyleCnt="1" custScaleX="109723" custScaleY="72103" custLinFactNeighborX="2464" custLinFactNeighborY="-11880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30C59B66-9238-4F53-99BE-B8D3D742DD00}" type="pres">
      <dgm:prSet presAssocID="{276F9E0A-F01C-443C-A809-E99D1622B2B7}" presName="level2hierChild" presStyleCnt="0"/>
      <dgm:spPr/>
    </dgm:pt>
    <dgm:pt modelId="{98D09ABD-592E-46BB-A830-75D2D5D1FFE9}" type="pres">
      <dgm:prSet presAssocID="{6CDE857D-9F25-49E3-B371-380C99732B1E}" presName="conn2-1" presStyleLbl="parChTrans1D2" presStyleIdx="0" presStyleCnt="2"/>
      <dgm:spPr/>
      <dgm:t>
        <a:bodyPr/>
        <a:lstStyle/>
        <a:p>
          <a:endParaRPr lang="en-IN"/>
        </a:p>
      </dgm:t>
    </dgm:pt>
    <dgm:pt modelId="{1AFB41D2-7D36-43AD-A868-7A9D05F77F36}" type="pres">
      <dgm:prSet presAssocID="{6CDE857D-9F25-49E3-B371-380C99732B1E}" presName="connTx" presStyleLbl="parChTrans1D2" presStyleIdx="0" presStyleCnt="2"/>
      <dgm:spPr/>
      <dgm:t>
        <a:bodyPr/>
        <a:lstStyle/>
        <a:p>
          <a:endParaRPr lang="en-IN"/>
        </a:p>
      </dgm:t>
    </dgm:pt>
    <dgm:pt modelId="{EA6A0E87-4C49-4DC9-ABE9-64C49B1CF94F}" type="pres">
      <dgm:prSet presAssocID="{7ECB1F9C-18D0-4EC5-AA22-C6D175127268}" presName="root2" presStyleCnt="0"/>
      <dgm:spPr/>
    </dgm:pt>
    <dgm:pt modelId="{6D7D949C-3818-409F-859B-232E82C36A94}" type="pres">
      <dgm:prSet presAssocID="{7ECB1F9C-18D0-4EC5-AA22-C6D175127268}" presName="LevelTwoTextNode" presStyleLbl="node2" presStyleIdx="0" presStyleCnt="2" custScaleX="160151" custScaleY="69814" custLinFactNeighborX="-19747" custLinFactNeighborY="-57258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9DBE7824-3F80-447F-A2D6-4802B3341879}" type="pres">
      <dgm:prSet presAssocID="{7ECB1F9C-18D0-4EC5-AA22-C6D175127268}" presName="level3hierChild" presStyleCnt="0"/>
      <dgm:spPr/>
    </dgm:pt>
    <dgm:pt modelId="{8E1C8B75-D498-48F8-9036-05D4969DDF36}" type="pres">
      <dgm:prSet presAssocID="{437A22E3-3251-4C18-AC42-E6CB5C38A6CD}" presName="conn2-1" presStyleLbl="parChTrans1D2" presStyleIdx="1" presStyleCnt="2"/>
      <dgm:spPr/>
      <dgm:t>
        <a:bodyPr/>
        <a:lstStyle/>
        <a:p>
          <a:endParaRPr lang="en-IN"/>
        </a:p>
      </dgm:t>
    </dgm:pt>
    <dgm:pt modelId="{04D6145F-4E93-4ABB-9184-15114DA8AD2B}" type="pres">
      <dgm:prSet presAssocID="{437A22E3-3251-4C18-AC42-E6CB5C38A6CD}" presName="connTx" presStyleLbl="parChTrans1D2" presStyleIdx="1" presStyleCnt="2"/>
      <dgm:spPr/>
      <dgm:t>
        <a:bodyPr/>
        <a:lstStyle/>
        <a:p>
          <a:endParaRPr lang="en-IN"/>
        </a:p>
      </dgm:t>
    </dgm:pt>
    <dgm:pt modelId="{5B07873B-B763-4801-8AC8-9A771F05D586}" type="pres">
      <dgm:prSet presAssocID="{30BED0B0-1B74-4FB6-A4F9-9FE7D68886E5}" presName="root2" presStyleCnt="0"/>
      <dgm:spPr/>
    </dgm:pt>
    <dgm:pt modelId="{32654D13-D480-44D6-8A04-40B06DBB4C2F}" type="pres">
      <dgm:prSet presAssocID="{30BED0B0-1B74-4FB6-A4F9-9FE7D68886E5}" presName="LevelTwoTextNode" presStyleLbl="node2" presStyleIdx="1" presStyleCnt="2" custScaleX="159798" custScaleY="66283" custLinFactNeighborX="-19011" custLinFactNeighborY="-6933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659E9459-F7BC-4369-A9FE-C504732ABBBD}" type="pres">
      <dgm:prSet presAssocID="{30BED0B0-1B74-4FB6-A4F9-9FE7D68886E5}" presName="level3hierChild" presStyleCnt="0"/>
      <dgm:spPr/>
    </dgm:pt>
  </dgm:ptLst>
  <dgm:cxnLst>
    <dgm:cxn modelId="{35AE8472-5713-41D5-BBE1-F97C2139F5AE}" type="presOf" srcId="{BB904DE3-2212-4B22-9AC6-FC2172A807E9}" destId="{515561CD-4747-47A1-88BD-CD8A764612C6}" srcOrd="0" destOrd="0" presId="urn:microsoft.com/office/officeart/2005/8/layout/hierarchy2"/>
    <dgm:cxn modelId="{B8064173-AF9C-4769-B645-D679A4386238}" type="presOf" srcId="{437A22E3-3251-4C18-AC42-E6CB5C38A6CD}" destId="{8E1C8B75-D498-48F8-9036-05D4969DDF36}" srcOrd="0" destOrd="0" presId="urn:microsoft.com/office/officeart/2005/8/layout/hierarchy2"/>
    <dgm:cxn modelId="{052D5B5D-0EC6-45DA-A71B-0535866DDF76}" type="presOf" srcId="{6CDE857D-9F25-49E3-B371-380C99732B1E}" destId="{98D09ABD-592E-46BB-A830-75D2D5D1FFE9}" srcOrd="0" destOrd="0" presId="urn:microsoft.com/office/officeart/2005/8/layout/hierarchy2"/>
    <dgm:cxn modelId="{42C0DDFF-4807-489D-8B45-B3440F1B6826}" type="presOf" srcId="{30BED0B0-1B74-4FB6-A4F9-9FE7D68886E5}" destId="{32654D13-D480-44D6-8A04-40B06DBB4C2F}" srcOrd="0" destOrd="0" presId="urn:microsoft.com/office/officeart/2005/8/layout/hierarchy2"/>
    <dgm:cxn modelId="{35CF910E-741A-4533-9036-13A1068A375D}" type="presOf" srcId="{437A22E3-3251-4C18-AC42-E6CB5C38A6CD}" destId="{04D6145F-4E93-4ABB-9184-15114DA8AD2B}" srcOrd="1" destOrd="0" presId="urn:microsoft.com/office/officeart/2005/8/layout/hierarchy2"/>
    <dgm:cxn modelId="{03C69EE8-4E83-4893-8D6F-749AB775C7B9}" srcId="{276F9E0A-F01C-443C-A809-E99D1622B2B7}" destId="{30BED0B0-1B74-4FB6-A4F9-9FE7D68886E5}" srcOrd="1" destOrd="0" parTransId="{437A22E3-3251-4C18-AC42-E6CB5C38A6CD}" sibTransId="{0ABB1C9C-D51D-48C3-85DD-3ACE9D1BBEB0}"/>
    <dgm:cxn modelId="{AF4BD10A-E457-49F1-BCFC-46D1F5A19802}" type="presOf" srcId="{6CDE857D-9F25-49E3-B371-380C99732B1E}" destId="{1AFB41D2-7D36-43AD-A868-7A9D05F77F36}" srcOrd="1" destOrd="0" presId="urn:microsoft.com/office/officeart/2005/8/layout/hierarchy2"/>
    <dgm:cxn modelId="{250A175E-A8BD-44E0-8D82-83B0EF72AC21}" srcId="{276F9E0A-F01C-443C-A809-E99D1622B2B7}" destId="{7ECB1F9C-18D0-4EC5-AA22-C6D175127268}" srcOrd="0" destOrd="0" parTransId="{6CDE857D-9F25-49E3-B371-380C99732B1E}" sibTransId="{7D9319DE-866B-48F0-B1FC-FDF44F4D6CC1}"/>
    <dgm:cxn modelId="{685DCAAA-F37A-4EED-9911-CE7B9FAFFF28}" type="presOf" srcId="{276F9E0A-F01C-443C-A809-E99D1622B2B7}" destId="{F14175C7-076F-499B-8764-F8388ED641D4}" srcOrd="0" destOrd="0" presId="urn:microsoft.com/office/officeart/2005/8/layout/hierarchy2"/>
    <dgm:cxn modelId="{8DA8BB14-2EEA-41E1-AEC5-EEBDC9814918}" type="presOf" srcId="{7ECB1F9C-18D0-4EC5-AA22-C6D175127268}" destId="{6D7D949C-3818-409F-859B-232E82C36A94}" srcOrd="0" destOrd="0" presId="urn:microsoft.com/office/officeart/2005/8/layout/hierarchy2"/>
    <dgm:cxn modelId="{D8AC0458-FE9C-4221-8CAF-FD0D8A9D4A33}" srcId="{BB904DE3-2212-4B22-9AC6-FC2172A807E9}" destId="{276F9E0A-F01C-443C-A809-E99D1622B2B7}" srcOrd="0" destOrd="0" parTransId="{ED4397E7-302D-46AA-96FE-4D5CFAF1DAD6}" sibTransId="{3A257624-3B3D-43E2-9532-9D3E4BB48BA6}"/>
    <dgm:cxn modelId="{C32FA90B-ED07-414F-9EC4-EA0B1FC3D7EE}" type="presParOf" srcId="{515561CD-4747-47A1-88BD-CD8A764612C6}" destId="{998B6275-7E48-4DFE-BB06-7BEF94F62560}" srcOrd="0" destOrd="0" presId="urn:microsoft.com/office/officeart/2005/8/layout/hierarchy2"/>
    <dgm:cxn modelId="{AD43658A-CD85-4035-A958-0A500068FD59}" type="presParOf" srcId="{998B6275-7E48-4DFE-BB06-7BEF94F62560}" destId="{F14175C7-076F-499B-8764-F8388ED641D4}" srcOrd="0" destOrd="0" presId="urn:microsoft.com/office/officeart/2005/8/layout/hierarchy2"/>
    <dgm:cxn modelId="{581A8F48-A406-4943-BFBE-F7B6EB974640}" type="presParOf" srcId="{998B6275-7E48-4DFE-BB06-7BEF94F62560}" destId="{30C59B66-9238-4F53-99BE-B8D3D742DD00}" srcOrd="1" destOrd="0" presId="urn:microsoft.com/office/officeart/2005/8/layout/hierarchy2"/>
    <dgm:cxn modelId="{546FFFD8-0190-4F59-B87D-E85B5EBD4749}" type="presParOf" srcId="{30C59B66-9238-4F53-99BE-B8D3D742DD00}" destId="{98D09ABD-592E-46BB-A830-75D2D5D1FFE9}" srcOrd="0" destOrd="0" presId="urn:microsoft.com/office/officeart/2005/8/layout/hierarchy2"/>
    <dgm:cxn modelId="{C6CB9B65-A084-42DE-AE74-5C4147719727}" type="presParOf" srcId="{98D09ABD-592E-46BB-A830-75D2D5D1FFE9}" destId="{1AFB41D2-7D36-43AD-A868-7A9D05F77F36}" srcOrd="0" destOrd="0" presId="urn:microsoft.com/office/officeart/2005/8/layout/hierarchy2"/>
    <dgm:cxn modelId="{46BD8C94-10B4-488C-917C-CFA2C3068121}" type="presParOf" srcId="{30C59B66-9238-4F53-99BE-B8D3D742DD00}" destId="{EA6A0E87-4C49-4DC9-ABE9-64C49B1CF94F}" srcOrd="1" destOrd="0" presId="urn:microsoft.com/office/officeart/2005/8/layout/hierarchy2"/>
    <dgm:cxn modelId="{9152E0A1-F80B-4165-9C0C-4CF6327F5D3D}" type="presParOf" srcId="{EA6A0E87-4C49-4DC9-ABE9-64C49B1CF94F}" destId="{6D7D949C-3818-409F-859B-232E82C36A94}" srcOrd="0" destOrd="0" presId="urn:microsoft.com/office/officeart/2005/8/layout/hierarchy2"/>
    <dgm:cxn modelId="{FECCF1C7-D316-4C92-89C9-CD4082B2F774}" type="presParOf" srcId="{EA6A0E87-4C49-4DC9-ABE9-64C49B1CF94F}" destId="{9DBE7824-3F80-447F-A2D6-4802B3341879}" srcOrd="1" destOrd="0" presId="urn:microsoft.com/office/officeart/2005/8/layout/hierarchy2"/>
    <dgm:cxn modelId="{05F59730-7931-4CCC-A381-1D6FA298522A}" type="presParOf" srcId="{30C59B66-9238-4F53-99BE-B8D3D742DD00}" destId="{8E1C8B75-D498-48F8-9036-05D4969DDF36}" srcOrd="2" destOrd="0" presId="urn:microsoft.com/office/officeart/2005/8/layout/hierarchy2"/>
    <dgm:cxn modelId="{D9DA649B-F089-45EA-8CC4-97BEB7B95643}" type="presParOf" srcId="{8E1C8B75-D498-48F8-9036-05D4969DDF36}" destId="{04D6145F-4E93-4ABB-9184-15114DA8AD2B}" srcOrd="0" destOrd="0" presId="urn:microsoft.com/office/officeart/2005/8/layout/hierarchy2"/>
    <dgm:cxn modelId="{EB7BBFE9-000D-4E88-B6AC-5C76D3837EC7}" type="presParOf" srcId="{30C59B66-9238-4F53-99BE-B8D3D742DD00}" destId="{5B07873B-B763-4801-8AC8-9A771F05D586}" srcOrd="3" destOrd="0" presId="urn:microsoft.com/office/officeart/2005/8/layout/hierarchy2"/>
    <dgm:cxn modelId="{AF50ECE8-5FD9-4E77-9991-BC3D509DD766}" type="presParOf" srcId="{5B07873B-B763-4801-8AC8-9A771F05D586}" destId="{32654D13-D480-44D6-8A04-40B06DBB4C2F}" srcOrd="0" destOrd="0" presId="urn:microsoft.com/office/officeart/2005/8/layout/hierarchy2"/>
    <dgm:cxn modelId="{C33E16BF-BC89-4607-AB7A-A55EFDCC70DA}" type="presParOf" srcId="{5B07873B-B763-4801-8AC8-9A771F05D586}" destId="{659E9459-F7BC-4369-A9FE-C504732ABBB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14175C7-076F-499B-8764-F8388ED641D4}">
      <dsp:nvSpPr>
        <dsp:cNvPr id="0" name=""/>
        <dsp:cNvSpPr/>
      </dsp:nvSpPr>
      <dsp:spPr>
        <a:xfrm>
          <a:off x="67446" y="401869"/>
          <a:ext cx="2775576" cy="9119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>
              <a:solidFill>
                <a:srgbClr val="FF0000"/>
              </a:solidFill>
              <a:latin typeface="Comic Sans MS" pitchFamily="66" charset="0"/>
            </a:rPr>
            <a:t>Tools required to create an html document</a:t>
          </a:r>
          <a:endParaRPr lang="en-IN" sz="2000" kern="1200" dirty="0">
            <a:solidFill>
              <a:srgbClr val="FF0000"/>
            </a:solidFill>
            <a:latin typeface="Comic Sans MS" pitchFamily="66" charset="0"/>
          </a:endParaRPr>
        </a:p>
      </dsp:txBody>
      <dsp:txXfrm>
        <a:off x="67446" y="401869"/>
        <a:ext cx="2775576" cy="911966"/>
      </dsp:txXfrm>
    </dsp:sp>
    <dsp:sp modelId="{98D09ABD-592E-46BB-A830-75D2D5D1FFE9}">
      <dsp:nvSpPr>
        <dsp:cNvPr id="0" name=""/>
        <dsp:cNvSpPr/>
      </dsp:nvSpPr>
      <dsp:spPr>
        <a:xfrm rot="19033457">
          <a:off x="2761491" y="593221"/>
          <a:ext cx="613056" cy="112916"/>
        </a:xfrm>
        <a:custGeom>
          <a:avLst/>
          <a:gdLst/>
          <a:ahLst/>
          <a:cxnLst/>
          <a:rect l="0" t="0" r="0" b="0"/>
          <a:pathLst>
            <a:path>
              <a:moveTo>
                <a:pt x="0" y="56458"/>
              </a:moveTo>
              <a:lnTo>
                <a:pt x="613056" y="564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500" kern="1200"/>
        </a:p>
      </dsp:txBody>
      <dsp:txXfrm rot="19033457">
        <a:off x="3052693" y="634353"/>
        <a:ext cx="30652" cy="30652"/>
      </dsp:txXfrm>
    </dsp:sp>
    <dsp:sp modelId="{6D7D949C-3818-409F-859B-232E82C36A94}">
      <dsp:nvSpPr>
        <dsp:cNvPr id="0" name=""/>
        <dsp:cNvSpPr/>
      </dsp:nvSpPr>
      <dsp:spPr>
        <a:xfrm>
          <a:off x="3293017" y="0"/>
          <a:ext cx="4051213" cy="8830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rgbClr val="FF0000"/>
              </a:solidFill>
              <a:latin typeface="Comic Sans MS" pitchFamily="66" charset="0"/>
            </a:rPr>
            <a:t>HTML EDITOR</a:t>
          </a:r>
          <a:r>
            <a:rPr lang="en-IN" sz="1800" kern="1200" dirty="0" smtClean="0">
              <a:latin typeface="Comic Sans MS" pitchFamily="66" charset="0"/>
            </a:rPr>
            <a:t> </a:t>
          </a:r>
          <a:r>
            <a:rPr lang="en-IN" sz="1800" kern="1200" dirty="0" smtClean="0">
              <a:solidFill>
                <a:srgbClr val="002060"/>
              </a:solidFill>
              <a:latin typeface="Comic Sans MS" pitchFamily="66" charset="0"/>
            </a:rPr>
            <a:t>to create and save the web page. </a:t>
          </a:r>
          <a:r>
            <a:rPr lang="en-IN" sz="1800" kern="1200" dirty="0" err="1" smtClean="0">
              <a:solidFill>
                <a:srgbClr val="002060"/>
              </a:solidFill>
              <a:latin typeface="Comic Sans MS" pitchFamily="66" charset="0"/>
            </a:rPr>
            <a:t>Eg</a:t>
          </a:r>
          <a:r>
            <a:rPr lang="en-IN" sz="1800" kern="1200" dirty="0" smtClean="0">
              <a:solidFill>
                <a:srgbClr val="002060"/>
              </a:solidFill>
              <a:latin typeface="Comic Sans MS" pitchFamily="66" charset="0"/>
            </a:rPr>
            <a:t>: Word pad, Note pad, </a:t>
          </a:r>
          <a:r>
            <a:rPr lang="en-IN" sz="1800" kern="1200" dirty="0" smtClean="0">
              <a:solidFill>
                <a:srgbClr val="002060"/>
              </a:solidFill>
              <a:latin typeface="Comic Sans MS" pitchFamily="66" charset="0"/>
            </a:rPr>
            <a:t>Text </a:t>
          </a:r>
          <a:r>
            <a:rPr lang="en-IN" sz="1800" kern="1200" dirty="0" smtClean="0">
              <a:solidFill>
                <a:srgbClr val="002060"/>
              </a:solidFill>
              <a:latin typeface="Comic Sans MS" pitchFamily="66" charset="0"/>
            </a:rPr>
            <a:t>Edit.</a:t>
          </a:r>
          <a:endParaRPr lang="en-IN" sz="1800" kern="1200" dirty="0">
            <a:solidFill>
              <a:srgbClr val="002060"/>
            </a:solidFill>
            <a:latin typeface="Comic Sans MS" pitchFamily="66" charset="0"/>
          </a:endParaRPr>
        </a:p>
      </dsp:txBody>
      <dsp:txXfrm>
        <a:off x="3293017" y="0"/>
        <a:ext cx="4051213" cy="883014"/>
      </dsp:txXfrm>
    </dsp:sp>
    <dsp:sp modelId="{8E1C8B75-D498-48F8-9036-05D4969DDF36}">
      <dsp:nvSpPr>
        <dsp:cNvPr id="0" name=""/>
        <dsp:cNvSpPr/>
      </dsp:nvSpPr>
      <dsp:spPr>
        <a:xfrm rot="3117612">
          <a:off x="2697090" y="1100863"/>
          <a:ext cx="760476" cy="112916"/>
        </a:xfrm>
        <a:custGeom>
          <a:avLst/>
          <a:gdLst/>
          <a:ahLst/>
          <a:cxnLst/>
          <a:rect l="0" t="0" r="0" b="0"/>
          <a:pathLst>
            <a:path>
              <a:moveTo>
                <a:pt x="0" y="56458"/>
              </a:moveTo>
              <a:lnTo>
                <a:pt x="760476" y="564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500" kern="1200"/>
        </a:p>
      </dsp:txBody>
      <dsp:txXfrm rot="3117612">
        <a:off x="3058317" y="1138309"/>
        <a:ext cx="38023" cy="38023"/>
      </dsp:txXfrm>
    </dsp:sp>
    <dsp:sp modelId="{32654D13-D480-44D6-8A04-40B06DBB4C2F}">
      <dsp:nvSpPr>
        <dsp:cNvPr id="0" name=""/>
        <dsp:cNvSpPr/>
      </dsp:nvSpPr>
      <dsp:spPr>
        <a:xfrm>
          <a:off x="3311635" y="1037613"/>
          <a:ext cx="4042283" cy="8383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rgbClr val="FF0000"/>
              </a:solidFill>
              <a:latin typeface="Comic Sans MS" pitchFamily="66" charset="0"/>
            </a:rPr>
            <a:t>WEB BROWSER</a:t>
          </a:r>
          <a:r>
            <a:rPr lang="en-IN" sz="1800" kern="1200" dirty="0" smtClean="0">
              <a:latin typeface="Comic Sans MS" pitchFamily="66" charset="0"/>
            </a:rPr>
            <a:t> </a:t>
          </a:r>
          <a:r>
            <a:rPr lang="en-IN" sz="1800" kern="1200" dirty="0" smtClean="0">
              <a:solidFill>
                <a:srgbClr val="002060"/>
              </a:solidFill>
              <a:latin typeface="Comic Sans MS" pitchFamily="66" charset="0"/>
            </a:rPr>
            <a:t>to view the created web pages. </a:t>
          </a:r>
          <a:r>
            <a:rPr lang="en-IN" sz="1800" kern="1200" dirty="0" err="1" smtClean="0">
              <a:solidFill>
                <a:srgbClr val="002060"/>
              </a:solidFill>
              <a:latin typeface="Comic Sans MS" pitchFamily="66" charset="0"/>
            </a:rPr>
            <a:t>Eg</a:t>
          </a:r>
          <a:r>
            <a:rPr lang="en-IN" sz="1800" kern="1200" dirty="0" smtClean="0">
              <a:solidFill>
                <a:srgbClr val="002060"/>
              </a:solidFill>
              <a:latin typeface="Comic Sans MS" pitchFamily="66" charset="0"/>
            </a:rPr>
            <a:t>: Google Chrome, Mozilla Firefox</a:t>
          </a:r>
          <a:endParaRPr lang="en-IN" sz="1800" kern="1200" dirty="0">
            <a:solidFill>
              <a:srgbClr val="002060"/>
            </a:solidFill>
            <a:latin typeface="Comic Sans MS" pitchFamily="66" charset="0"/>
          </a:endParaRPr>
        </a:p>
      </dsp:txBody>
      <dsp:txXfrm>
        <a:off x="3311635" y="1037613"/>
        <a:ext cx="4042283" cy="8383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1A8099-66AC-456C-B770-63B827D2E14C}" type="datetimeFigureOut">
              <a:rPr lang="en-IN" smtClean="0"/>
              <a:pPr/>
              <a:t>07-07-2020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E282C7-414F-4D86-9373-D666427024DC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3EF9-C7B7-4D31-A675-789C26C07EBF}" type="datetimeFigureOut">
              <a:rPr lang="en-IN" smtClean="0"/>
              <a:pPr/>
              <a:t>07-07-2020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C6FD-2DDF-4B55-8DE2-CDDB9CBE01E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3EF9-C7B7-4D31-A675-789C26C07EBF}" type="datetimeFigureOut">
              <a:rPr lang="en-IN" smtClean="0"/>
              <a:pPr/>
              <a:t>07-07-2020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C6FD-2DDF-4B55-8DE2-CDDB9CBE01E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3EF9-C7B7-4D31-A675-789C26C07EBF}" type="datetimeFigureOut">
              <a:rPr lang="en-IN" smtClean="0"/>
              <a:pPr/>
              <a:t>07-07-2020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C6FD-2DDF-4B55-8DE2-CDDB9CBE01E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3EF9-C7B7-4D31-A675-789C26C07EBF}" type="datetimeFigureOut">
              <a:rPr lang="en-IN" smtClean="0"/>
              <a:pPr/>
              <a:t>07-07-2020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C6FD-2DDF-4B55-8DE2-CDDB9CBE01E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3EF9-C7B7-4D31-A675-789C26C07EBF}" type="datetimeFigureOut">
              <a:rPr lang="en-IN" smtClean="0"/>
              <a:pPr/>
              <a:t>07-07-2020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C6FD-2DDF-4B55-8DE2-CDDB9CBE01E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3EF9-C7B7-4D31-A675-789C26C07EBF}" type="datetimeFigureOut">
              <a:rPr lang="en-IN" smtClean="0"/>
              <a:pPr/>
              <a:t>07-07-2020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C6FD-2DDF-4B55-8DE2-CDDB9CBE01E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3EF9-C7B7-4D31-A675-789C26C07EBF}" type="datetimeFigureOut">
              <a:rPr lang="en-IN" smtClean="0"/>
              <a:pPr/>
              <a:t>07-07-2020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C6FD-2DDF-4B55-8DE2-CDDB9CBE01E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3EF9-C7B7-4D31-A675-789C26C07EBF}" type="datetimeFigureOut">
              <a:rPr lang="en-IN" smtClean="0"/>
              <a:pPr/>
              <a:t>07-07-2020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C6FD-2DDF-4B55-8DE2-CDDB9CBE01E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3EF9-C7B7-4D31-A675-789C26C07EBF}" type="datetimeFigureOut">
              <a:rPr lang="en-IN" smtClean="0"/>
              <a:pPr/>
              <a:t>07-07-2020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C6FD-2DDF-4B55-8DE2-CDDB9CBE01E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3EF9-C7B7-4D31-A675-789C26C07EBF}" type="datetimeFigureOut">
              <a:rPr lang="en-IN" smtClean="0"/>
              <a:pPr/>
              <a:t>07-07-2020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C6FD-2DDF-4B55-8DE2-CDDB9CBE01E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3EF9-C7B7-4D31-A675-789C26C07EBF}" type="datetimeFigureOut">
              <a:rPr lang="en-IN" smtClean="0"/>
              <a:pPr/>
              <a:t>07-07-2020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C6FD-2DDF-4B55-8DE2-CDDB9CBE01E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83EF9-C7B7-4D31-A675-789C26C07EBF}" type="datetimeFigureOut">
              <a:rPr lang="en-IN" smtClean="0"/>
              <a:pPr/>
              <a:t>07-07-2020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BC6FD-2DDF-4B55-8DE2-CDDB9CBE01E4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6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332657"/>
            <a:ext cx="7772400" cy="576063"/>
          </a:xfrm>
          <a:solidFill>
            <a:schemeClr val="tx1">
              <a:lumMod val="85000"/>
              <a:lumOff val="15000"/>
            </a:schemeClr>
          </a:solidFill>
        </p:spPr>
        <p:txBody>
          <a:bodyPr>
            <a:normAutofit fontScale="90000"/>
          </a:bodyPr>
          <a:lstStyle/>
          <a:p>
            <a:r>
              <a:rPr lang="en-IN" b="1" dirty="0" smtClean="0">
                <a:solidFill>
                  <a:srgbClr val="FF0000"/>
                </a:solidFill>
                <a:latin typeface="Arial Black" pitchFamily="34" charset="0"/>
              </a:rPr>
              <a:t>An Introduction to HTML</a:t>
            </a:r>
            <a:endParaRPr lang="en-IN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1052736"/>
            <a:ext cx="6400800" cy="648072"/>
          </a:xfrm>
          <a:solidFill>
            <a:schemeClr val="tx2">
              <a:lumMod val="75000"/>
            </a:schemeClr>
          </a:solidFill>
        </p:spPr>
        <p:txBody>
          <a:bodyPr/>
          <a:lstStyle/>
          <a:p>
            <a:r>
              <a:rPr lang="en-IN" sz="2800" dirty="0" smtClean="0">
                <a:solidFill>
                  <a:srgbClr val="00B0F0"/>
                </a:solidFill>
                <a:latin typeface="Arial Rounded MT Bold" pitchFamily="34" charset="0"/>
              </a:rPr>
              <a:t>A Few Important Definitions</a:t>
            </a:r>
            <a:endParaRPr lang="en-IN" sz="2800" dirty="0">
              <a:solidFill>
                <a:srgbClr val="00B0F0"/>
              </a:solidFill>
              <a:latin typeface="Arial Rounded MT Bold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1600" y="2276872"/>
            <a:ext cx="72728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IN" sz="2400" b="1" dirty="0" smtClean="0">
                <a:solidFill>
                  <a:srgbClr val="C00000"/>
                </a:solidFill>
                <a:latin typeface="Arial Rounded MT Bold" pitchFamily="34" charset="0"/>
              </a:rPr>
              <a:t>Web Page: </a:t>
            </a:r>
            <a:r>
              <a:rPr lang="en-IN" sz="2400" b="1" dirty="0" smtClean="0">
                <a:solidFill>
                  <a:srgbClr val="0F0FB1"/>
                </a:solidFill>
                <a:latin typeface="Arial Rounded MT Bold" pitchFamily="34" charset="0"/>
              </a:rPr>
              <a:t>Information n the form of text, graphics and animation that are designed to look attractive.</a:t>
            </a:r>
          </a:p>
          <a:p>
            <a:endParaRPr lang="en-IN" sz="2400" b="1" dirty="0" smtClean="0">
              <a:solidFill>
                <a:srgbClr val="0F0FB1"/>
              </a:solidFill>
              <a:latin typeface="Arial Rounded MT Bold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IN" sz="2400" b="1" dirty="0" smtClean="0">
                <a:solidFill>
                  <a:srgbClr val="C00000"/>
                </a:solidFill>
                <a:latin typeface="Arial Rounded MT Bold" pitchFamily="34" charset="0"/>
              </a:rPr>
              <a:t>Website: </a:t>
            </a:r>
            <a:r>
              <a:rPr lang="en-IN" sz="2400" b="1" dirty="0">
                <a:solidFill>
                  <a:srgbClr val="0F0FB1"/>
                </a:solidFill>
                <a:latin typeface="Arial Rounded MT Bold" pitchFamily="34" charset="0"/>
              </a:rPr>
              <a:t>A collection of different web pages</a:t>
            </a:r>
            <a:r>
              <a:rPr lang="en-IN" sz="2400" b="1" dirty="0" smtClean="0">
                <a:solidFill>
                  <a:srgbClr val="0F0FB1"/>
                </a:solidFill>
                <a:latin typeface="Arial Rounded MT Bold" pitchFamily="34" charset="0"/>
              </a:rPr>
              <a:t>.</a:t>
            </a:r>
          </a:p>
          <a:p>
            <a:endParaRPr lang="en-IN" sz="2400" b="1" dirty="0">
              <a:solidFill>
                <a:srgbClr val="0F0FB1"/>
              </a:solidFill>
              <a:latin typeface="Arial Rounded MT Bold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IN" sz="2400" b="1" dirty="0" smtClean="0">
                <a:solidFill>
                  <a:srgbClr val="C00000"/>
                </a:solidFill>
                <a:latin typeface="Arial Rounded MT Bold" pitchFamily="34" charset="0"/>
              </a:rPr>
              <a:t>Web Browser: </a:t>
            </a:r>
            <a:r>
              <a:rPr lang="en-IN" sz="2400" b="1" dirty="0">
                <a:solidFill>
                  <a:srgbClr val="0F0FB1"/>
                </a:solidFill>
                <a:latin typeface="Arial Rounded MT Bold" pitchFamily="34" charset="0"/>
              </a:rPr>
              <a:t>Software used to view the contents of web pages. </a:t>
            </a:r>
            <a:r>
              <a:rPr lang="en-IN" sz="2400" b="1" dirty="0" smtClean="0">
                <a:solidFill>
                  <a:srgbClr val="0F0FB1"/>
                </a:solidFill>
                <a:latin typeface="Arial Rounded MT Bold" pitchFamily="34" charset="0"/>
              </a:rPr>
              <a:t>Example: </a:t>
            </a:r>
            <a:r>
              <a:rPr lang="en-IN" sz="2400" b="1" dirty="0">
                <a:solidFill>
                  <a:srgbClr val="0F0FB1"/>
                </a:solidFill>
                <a:latin typeface="Arial Rounded MT Bold" pitchFamily="34" charset="0"/>
              </a:rPr>
              <a:t>Internet Explorer, Google Chrome, etc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260648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dirty="0" smtClean="0">
                <a:latin typeface="Arial Black" pitchFamily="34" charset="0"/>
              </a:rPr>
              <a:t>VIEWING AN HTML CODE IN A BROWSER</a:t>
            </a:r>
            <a:endParaRPr lang="en-IN" sz="2400" dirty="0"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692696"/>
            <a:ext cx="7848872" cy="369331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Open Internet Explorer </a:t>
            </a:r>
          </a:p>
          <a:p>
            <a:endParaRPr lang="en-IN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IN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IN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Navigate to the web page of your choice</a:t>
            </a:r>
          </a:p>
          <a:p>
            <a:endParaRPr lang="en-IN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IN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IN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Press ‘ALT” key       	MENU Bar appears	    View</a:t>
            </a:r>
          </a:p>
          <a:p>
            <a:endParaRPr lang="en-IN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IN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IN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				         	         Source Option</a:t>
            </a:r>
          </a:p>
          <a:p>
            <a:endParaRPr lang="en-IN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IN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IN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				          Original source page appears</a:t>
            </a:r>
            <a:endParaRPr lang="en-IN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1475656" y="1052736"/>
            <a:ext cx="36004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Down Arrow 4"/>
          <p:cNvSpPr/>
          <p:nvPr/>
        </p:nvSpPr>
        <p:spPr>
          <a:xfrm>
            <a:off x="1475656" y="1844824"/>
            <a:ext cx="36004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Right Arrow 5"/>
          <p:cNvSpPr/>
          <p:nvPr/>
        </p:nvSpPr>
        <p:spPr>
          <a:xfrm>
            <a:off x="2627784" y="2348880"/>
            <a:ext cx="57606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ight Arrow 6"/>
          <p:cNvSpPr/>
          <p:nvPr/>
        </p:nvSpPr>
        <p:spPr>
          <a:xfrm>
            <a:off x="5724128" y="2420888"/>
            <a:ext cx="57606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Down Arrow 8"/>
          <p:cNvSpPr/>
          <p:nvPr/>
        </p:nvSpPr>
        <p:spPr>
          <a:xfrm>
            <a:off x="6516216" y="2708920"/>
            <a:ext cx="36004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Down Arrow 9"/>
          <p:cNvSpPr/>
          <p:nvPr/>
        </p:nvSpPr>
        <p:spPr>
          <a:xfrm>
            <a:off x="6516216" y="3501008"/>
            <a:ext cx="36004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TextBox 12"/>
          <p:cNvSpPr txBox="1"/>
          <p:nvPr/>
        </p:nvSpPr>
        <p:spPr>
          <a:xfrm>
            <a:off x="683568" y="4653136"/>
            <a:ext cx="7704856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endParaRPr lang="en-IN" dirty="0" smtClean="0">
              <a:latin typeface="Arial Black" pitchFamily="34" charset="0"/>
            </a:endParaRPr>
          </a:p>
          <a:p>
            <a:pPr algn="ctr"/>
            <a:r>
              <a:rPr lang="en-IN" dirty="0" smtClean="0">
                <a:solidFill>
                  <a:schemeClr val="bg1"/>
                </a:solidFill>
                <a:latin typeface="Arial Black" pitchFamily="34" charset="0"/>
              </a:rPr>
              <a:t>SHORT CUT:</a:t>
            </a:r>
          </a:p>
          <a:p>
            <a:pPr algn="ctr"/>
            <a:r>
              <a:rPr lang="en-IN" dirty="0" smtClean="0">
                <a:solidFill>
                  <a:schemeClr val="bg1"/>
                </a:solidFill>
                <a:latin typeface="Arial Black" pitchFamily="34" charset="0"/>
              </a:rPr>
              <a:t>Press CTRL+U Keys to view source code in the browser</a:t>
            </a:r>
          </a:p>
          <a:p>
            <a:pPr algn="ctr"/>
            <a:endParaRPr lang="en-IN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3995936" y="4077072"/>
            <a:ext cx="864096" cy="79208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5" name="TextBox 14"/>
          <p:cNvSpPr txBox="1"/>
          <p:nvPr/>
        </p:nvSpPr>
        <p:spPr>
          <a:xfrm>
            <a:off x="4139952" y="429309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latin typeface="Arial Black" pitchFamily="34" charset="0"/>
              </a:rPr>
              <a:t>OR</a:t>
            </a:r>
            <a:endParaRPr lang="en-IN" b="1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332656"/>
            <a:ext cx="52565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b="1" dirty="0" smtClean="0">
                <a:latin typeface="Arial Black" pitchFamily="34" charset="0"/>
              </a:rPr>
              <a:t>NESTED TAGS</a:t>
            </a:r>
            <a:endParaRPr lang="en-IN" sz="2800" b="1" dirty="0"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908720"/>
            <a:ext cx="8136904" cy="2585323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en-IN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 smtClean="0">
                <a:solidFill>
                  <a:schemeClr val="bg1"/>
                </a:solidFill>
                <a:latin typeface="Arial Rounded MT Bold" pitchFamily="34" charset="0"/>
              </a:rPr>
              <a:t>TAG WHICH </a:t>
            </a:r>
            <a:r>
              <a:rPr lang="en-IN" dirty="0" smtClean="0">
                <a:solidFill>
                  <a:schemeClr val="bg1"/>
                </a:solidFill>
                <a:latin typeface="Arial Rounded MT Bold" pitchFamily="34" charset="0"/>
              </a:rPr>
              <a:t>CONTAINS OTHER </a:t>
            </a:r>
            <a:r>
              <a:rPr lang="en-IN" dirty="0" smtClean="0">
                <a:solidFill>
                  <a:schemeClr val="bg1"/>
                </a:solidFill>
                <a:latin typeface="Arial Rounded MT Bold" pitchFamily="34" charset="0"/>
              </a:rPr>
              <a:t>TAGS WITHIN IT IS KNOWN AS A NESTED TAG</a:t>
            </a:r>
          </a:p>
          <a:p>
            <a:endParaRPr lang="en-IN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endParaRPr lang="en-IN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r>
              <a:rPr lang="en-IN" dirty="0" smtClean="0">
                <a:solidFill>
                  <a:schemeClr val="bg1"/>
                </a:solidFill>
                <a:latin typeface="Arial Rounded MT Bold" pitchFamily="34" charset="0"/>
              </a:rPr>
              <a:t>EXAMPLE:</a:t>
            </a:r>
          </a:p>
          <a:p>
            <a:r>
              <a:rPr lang="en-IN" dirty="0" smtClean="0">
                <a:solidFill>
                  <a:schemeClr val="bg1"/>
                </a:solidFill>
                <a:latin typeface="Arial Rounded MT Bold" pitchFamily="34" charset="0"/>
              </a:rPr>
              <a:t>     (a)	     (b)	       (c)	              	          (c)            (b)              (a)	</a:t>
            </a:r>
          </a:p>
          <a:p>
            <a:r>
              <a:rPr lang="en-IN" dirty="0" smtClean="0">
                <a:solidFill>
                  <a:schemeClr val="bg1"/>
                </a:solidFill>
                <a:latin typeface="Arial Rounded MT Bold" pitchFamily="34" charset="0"/>
              </a:rPr>
              <a:t>&lt;HTML&gt; &lt;HEAD&gt; &lt;TITLE&gt;...TEXT....&lt;/TITLE&gt; &lt;/HEAD&gt; &lt;/HTML&gt;</a:t>
            </a:r>
          </a:p>
          <a:p>
            <a:endParaRPr lang="en-IN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pic>
        <p:nvPicPr>
          <p:cNvPr id="1026" name="Picture 2" descr="C:\Program Files (x86)\Microsoft Office\MEDIA\CAGCAT10\j0299125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3789040"/>
            <a:ext cx="2900223" cy="2750289"/>
          </a:xfrm>
          <a:prstGeom prst="rect">
            <a:avLst/>
          </a:prstGeom>
          <a:noFill/>
        </p:spPr>
      </p:pic>
      <p:sp>
        <p:nvSpPr>
          <p:cNvPr id="8" name="8-Point Star 7"/>
          <p:cNvSpPr/>
          <p:nvPr/>
        </p:nvSpPr>
        <p:spPr>
          <a:xfrm rot="583103">
            <a:off x="179512" y="3573016"/>
            <a:ext cx="2952328" cy="2664296"/>
          </a:xfrm>
          <a:prstGeom prst="star8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755576" y="4149080"/>
            <a:ext cx="21602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IN" sz="1600" dirty="0" smtClean="0">
                <a:solidFill>
                  <a:schemeClr val="bg1"/>
                </a:solidFill>
                <a:latin typeface="Arial Rounded MT Bold" pitchFamily="34" charset="0"/>
              </a:rPr>
              <a:t>WHILE CLOSING NESTED TAGS, A TAG THAT HAS BEEN OPENED LAST MUST BE CLOSED FIRST.</a:t>
            </a:r>
          </a:p>
        </p:txBody>
      </p:sp>
      <p:sp>
        <p:nvSpPr>
          <p:cNvPr id="13" name="8-Point Star 12"/>
          <p:cNvSpPr/>
          <p:nvPr/>
        </p:nvSpPr>
        <p:spPr>
          <a:xfrm rot="925318">
            <a:off x="3387162" y="3839209"/>
            <a:ext cx="2304256" cy="2232248"/>
          </a:xfrm>
          <a:prstGeom prst="star8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3779912" y="4365104"/>
            <a:ext cx="17281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n-IN" dirty="0" smtClean="0"/>
              <a:t> TAGS ARE CLOSED IN THE REVERSE ORDER</a:t>
            </a:r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88640"/>
            <a:ext cx="8892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USEFUL HTML TAGS</a:t>
            </a:r>
            <a:endParaRPr lang="en-IN" sz="2400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11560" y="692696"/>
          <a:ext cx="7992887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2736304"/>
                <a:gridCol w="3456383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TAG</a:t>
                      </a:r>
                      <a:endParaRPr lang="en-IN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FUNCTION</a:t>
                      </a:r>
                      <a:endParaRPr lang="en-IN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en-IN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FEATURES</a:t>
                      </a:r>
                      <a:endParaRPr lang="en-IN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400" b="1" dirty="0" smtClean="0">
                          <a:latin typeface="Arial Black" pitchFamily="34" charset="0"/>
                        </a:rPr>
                        <a:t>HEADING</a:t>
                      </a:r>
                      <a:endParaRPr lang="en-IN" sz="1400" b="1" dirty="0">
                        <a:latin typeface="Arial Black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Headings and subheadings improve the understanding of concepts</a:t>
                      </a:r>
                      <a:endParaRPr lang="en-IN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1400" dirty="0" smtClean="0"/>
                        <a:t>Defines 6 levels of headings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1400" dirty="0" smtClean="0"/>
                        <a:t>Container</a:t>
                      </a:r>
                      <a:r>
                        <a:rPr lang="en-IN" sz="1400" baseline="0" dirty="0" smtClean="0"/>
                        <a:t> tag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1400" baseline="0" dirty="0" smtClean="0"/>
                        <a:t>Can  be used with align attribute</a:t>
                      </a:r>
                      <a:endParaRPr lang="en-IN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400" b="1" dirty="0" smtClean="0">
                          <a:latin typeface="Arial Black" pitchFamily="34" charset="0"/>
                        </a:rPr>
                        <a:t>HORIZONTAL RULER</a:t>
                      </a:r>
                    </a:p>
                    <a:p>
                      <a:pPr algn="ctr"/>
                      <a:r>
                        <a:rPr lang="en-IN" sz="1400" b="1" dirty="0" smtClean="0">
                          <a:latin typeface="Arial Black" pitchFamily="34" charset="0"/>
                        </a:rPr>
                        <a:t>&lt;hr&gt;</a:t>
                      </a:r>
                      <a:endParaRPr lang="en-IN" sz="1400" b="1" dirty="0">
                        <a:latin typeface="Arial Black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Draw a horizontal line between two sections of text</a:t>
                      </a:r>
                      <a:endParaRPr lang="en-IN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1400" dirty="0" smtClean="0"/>
                        <a:t>Empty tag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1400" dirty="0" smtClean="0"/>
                        <a:t>Divides web page into sections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1400" dirty="0" smtClean="0"/>
                        <a:t>Size,</a:t>
                      </a:r>
                      <a:r>
                        <a:rPr lang="en-IN" sz="1400" baseline="0" dirty="0" smtClean="0"/>
                        <a:t>  thickness, colour or alignment can be changed.</a:t>
                      </a:r>
                      <a:endParaRPr lang="en-IN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400" b="1" dirty="0" smtClean="0">
                          <a:latin typeface="Arial Black" pitchFamily="34" charset="0"/>
                        </a:rPr>
                        <a:t>PARAGRAPH</a:t>
                      </a:r>
                    </a:p>
                    <a:p>
                      <a:pPr algn="ctr"/>
                      <a:r>
                        <a:rPr lang="en-IN" sz="1400" b="1" dirty="0" smtClean="0">
                          <a:latin typeface="Arial Black" pitchFamily="34" charset="0"/>
                        </a:rPr>
                        <a:t>&lt;p&gt;</a:t>
                      </a:r>
                      <a:endParaRPr lang="en-IN" sz="1400" b="1" dirty="0">
                        <a:latin typeface="Arial Black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Defines</a:t>
                      </a:r>
                      <a:r>
                        <a:rPr lang="en-IN" sz="1400" baseline="0" dirty="0" smtClean="0"/>
                        <a:t> the start and end of a paragraph</a:t>
                      </a:r>
                      <a:endParaRPr lang="en-IN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1400" dirty="0" smtClean="0"/>
                        <a:t>Container tag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1400" dirty="0" smtClean="0"/>
                        <a:t>automatically inserts a break line between two paragraphs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1400" dirty="0" smtClean="0"/>
                        <a:t>Can be used with align attribute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1400" dirty="0" smtClean="0"/>
                        <a:t>Mot necessary</a:t>
                      </a:r>
                      <a:r>
                        <a:rPr lang="en-IN" sz="1400" baseline="0" dirty="0" smtClean="0"/>
                        <a:t> to close paragraph tag with &lt;/p&gt;</a:t>
                      </a:r>
                      <a:endParaRPr lang="en-IN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400" b="1" dirty="0" smtClean="0">
                          <a:latin typeface="Arial Black" pitchFamily="34" charset="0"/>
                        </a:rPr>
                        <a:t>LINE BREAK</a:t>
                      </a:r>
                    </a:p>
                    <a:p>
                      <a:pPr algn="ctr"/>
                      <a:r>
                        <a:rPr lang="en-IN" sz="1400" b="1" dirty="0" smtClean="0">
                          <a:latin typeface="Arial Black" pitchFamily="34" charset="0"/>
                        </a:rPr>
                        <a:t>&lt;</a:t>
                      </a:r>
                      <a:r>
                        <a:rPr lang="en-IN" sz="1400" b="1" dirty="0" err="1" smtClean="0">
                          <a:latin typeface="Arial Black" pitchFamily="34" charset="0"/>
                        </a:rPr>
                        <a:t>br</a:t>
                      </a:r>
                      <a:r>
                        <a:rPr lang="en-IN" sz="1400" b="1" dirty="0" smtClean="0">
                          <a:latin typeface="Arial Black" pitchFamily="34" charset="0"/>
                        </a:rPr>
                        <a:t>&gt;</a:t>
                      </a:r>
                      <a:endParaRPr lang="en-IN" sz="1400" b="1" dirty="0">
                        <a:latin typeface="Arial Black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Used to start a new line when you do not want to</a:t>
                      </a:r>
                      <a:r>
                        <a:rPr lang="en-IN" sz="1400" baseline="0" dirty="0" smtClean="0"/>
                        <a:t> start a new paragraph.</a:t>
                      </a:r>
                      <a:endParaRPr lang="en-IN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1400" dirty="0" smtClean="0"/>
                        <a:t>Empty tag</a:t>
                      </a:r>
                      <a:endParaRPr lang="en-IN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400" b="1" dirty="0" smtClean="0">
                          <a:latin typeface="Arial Black" pitchFamily="34" charset="0"/>
                        </a:rPr>
                        <a:t>BOLD</a:t>
                      </a:r>
                    </a:p>
                    <a:p>
                      <a:pPr algn="ctr"/>
                      <a:r>
                        <a:rPr lang="en-IN" sz="1400" b="1" dirty="0" smtClean="0">
                          <a:latin typeface="Arial Black" pitchFamily="34" charset="0"/>
                        </a:rPr>
                        <a:t>&lt;b&gt;</a:t>
                      </a:r>
                      <a:endParaRPr lang="en-IN" sz="1400" b="1" dirty="0">
                        <a:latin typeface="Arial Black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Gives</a:t>
                      </a:r>
                      <a:r>
                        <a:rPr lang="en-IN" sz="1400" baseline="0" dirty="0" smtClean="0"/>
                        <a:t> a bold effect to the text on the web page</a:t>
                      </a:r>
                      <a:endParaRPr lang="en-IN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1400" dirty="0" smtClean="0"/>
                        <a:t>Container tag</a:t>
                      </a:r>
                      <a:endParaRPr lang="en-IN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400" b="1" dirty="0" smtClean="0">
                          <a:latin typeface="Arial Black" pitchFamily="34" charset="0"/>
                        </a:rPr>
                        <a:t>Italic</a:t>
                      </a:r>
                    </a:p>
                    <a:p>
                      <a:pPr algn="ctr"/>
                      <a:r>
                        <a:rPr lang="en-IN" sz="1400" b="1" dirty="0" smtClean="0">
                          <a:latin typeface="Arial Black" pitchFamily="34" charset="0"/>
                        </a:rPr>
                        <a:t>&lt;</a:t>
                      </a:r>
                      <a:r>
                        <a:rPr lang="en-IN" sz="1400" b="1" dirty="0" err="1" smtClean="0">
                          <a:latin typeface="Arial Black" pitchFamily="34" charset="0"/>
                        </a:rPr>
                        <a:t>i</a:t>
                      </a:r>
                      <a:r>
                        <a:rPr lang="en-IN" sz="1400" b="1" dirty="0" smtClean="0">
                          <a:latin typeface="Arial Black" pitchFamily="34" charset="0"/>
                        </a:rPr>
                        <a:t>&gt;</a:t>
                      </a:r>
                      <a:endParaRPr lang="en-IN" sz="1400" b="1" dirty="0">
                        <a:latin typeface="Arial Black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Gives an italic effect to the text on the web page.</a:t>
                      </a:r>
                      <a:endParaRPr lang="en-IN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1400" dirty="0" smtClean="0"/>
                        <a:t>Container tag</a:t>
                      </a:r>
                      <a:endParaRPr lang="en-IN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400" b="1" dirty="0" smtClean="0">
                          <a:latin typeface="Arial Black" pitchFamily="34" charset="0"/>
                        </a:rPr>
                        <a:t>Underline</a:t>
                      </a:r>
                    </a:p>
                    <a:p>
                      <a:pPr algn="ctr"/>
                      <a:r>
                        <a:rPr lang="en-IN" sz="1400" b="1" dirty="0" smtClean="0">
                          <a:latin typeface="Arial Black" pitchFamily="34" charset="0"/>
                        </a:rPr>
                        <a:t>&lt;u&gt;</a:t>
                      </a:r>
                      <a:endParaRPr lang="en-IN" sz="1400" b="1" dirty="0">
                        <a:latin typeface="Arial Black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Underlines text on the web</a:t>
                      </a:r>
                      <a:r>
                        <a:rPr lang="en-IN" sz="1400" baseline="0" dirty="0" smtClean="0"/>
                        <a:t> page</a:t>
                      </a:r>
                      <a:endParaRPr lang="en-IN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1400" dirty="0" smtClean="0"/>
                        <a:t>Container tag</a:t>
                      </a:r>
                      <a:endParaRPr lang="en-IN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59632" y="260648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USEFUL HTML TAGS.... CONTINUED</a:t>
            </a:r>
            <a:endParaRPr lang="en-IN" sz="2400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3568" y="1340768"/>
          <a:ext cx="7776864" cy="45365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2592288"/>
                <a:gridCol w="2592288"/>
              </a:tblGrid>
              <a:tr h="427309"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TAG</a:t>
                      </a:r>
                      <a:endParaRPr lang="en-IN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FUNCTION</a:t>
                      </a:r>
                      <a:endParaRPr lang="en-IN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en-IN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FEATURES</a:t>
                      </a:r>
                      <a:endParaRPr lang="en-IN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334610">
                <a:tc>
                  <a:txBody>
                    <a:bodyPr/>
                    <a:lstStyle/>
                    <a:p>
                      <a:pPr algn="ctr"/>
                      <a:r>
                        <a:rPr lang="en-IN" sz="1400" b="1" dirty="0" smtClean="0">
                          <a:latin typeface="Arial Black" pitchFamily="34" charset="0"/>
                        </a:rPr>
                        <a:t>SUBSCRIPT</a:t>
                      </a:r>
                    </a:p>
                    <a:p>
                      <a:pPr algn="ctr"/>
                      <a:r>
                        <a:rPr lang="en-IN" sz="1400" b="1" dirty="0" smtClean="0">
                          <a:latin typeface="Arial Black" pitchFamily="34" charset="0"/>
                        </a:rPr>
                        <a:t>&lt;sub&gt;</a:t>
                      </a:r>
                      <a:endParaRPr lang="en-IN" sz="1400" b="1" dirty="0">
                        <a:latin typeface="Arial Black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Makes the text smaller and lower than the main text on the web page</a:t>
                      </a:r>
                      <a:endParaRPr lang="en-IN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1400" dirty="0" smtClean="0"/>
                        <a:t>Container tag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1400" dirty="0" smtClean="0"/>
                        <a:t>&lt;sub&gt;...&lt;/sub&gt;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1400" dirty="0" smtClean="0"/>
                        <a:t>Example: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en-IN" sz="1400" dirty="0" smtClean="0"/>
                        <a:t>H</a:t>
                      </a:r>
                      <a:r>
                        <a:rPr lang="en-IN" sz="1400" baseline="-25000" dirty="0" smtClean="0"/>
                        <a:t>2</a:t>
                      </a:r>
                      <a:r>
                        <a:rPr lang="en-IN" sz="1400" dirty="0" smtClean="0"/>
                        <a:t>O, O</a:t>
                      </a:r>
                      <a:r>
                        <a:rPr lang="en-IN" sz="1400" baseline="-25000" dirty="0" smtClean="0"/>
                        <a:t>2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en-IN" sz="1400" baseline="0" dirty="0" smtClean="0"/>
                        <a:t>(2 is subscript)</a:t>
                      </a:r>
                      <a:endParaRPr lang="en-IN" sz="1400" baseline="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334610">
                <a:tc>
                  <a:txBody>
                    <a:bodyPr/>
                    <a:lstStyle/>
                    <a:p>
                      <a:pPr algn="ctr"/>
                      <a:r>
                        <a:rPr lang="en-IN" sz="1400" b="1" dirty="0" smtClean="0">
                          <a:latin typeface="Arial Black" pitchFamily="34" charset="0"/>
                        </a:rPr>
                        <a:t>SUPERSCRIPT</a:t>
                      </a:r>
                    </a:p>
                    <a:p>
                      <a:pPr algn="ctr"/>
                      <a:r>
                        <a:rPr lang="en-IN" sz="1400" b="1" dirty="0" smtClean="0">
                          <a:latin typeface="Arial Black" pitchFamily="34" charset="0"/>
                        </a:rPr>
                        <a:t>&lt;sup&gt;</a:t>
                      </a:r>
                      <a:endParaRPr lang="en-IN" sz="1400" b="1" dirty="0">
                        <a:latin typeface="Arial Black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Makes</a:t>
                      </a:r>
                      <a:r>
                        <a:rPr lang="en-IN" sz="1400" baseline="0" dirty="0" smtClean="0"/>
                        <a:t> the text smaller and higher than the main text on the web page</a:t>
                      </a:r>
                      <a:endParaRPr lang="en-IN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1400" dirty="0" smtClean="0"/>
                        <a:t>Container tag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1400" dirty="0" smtClean="0"/>
                        <a:t>&lt;sup&gt;...&lt;/sup&gt;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en-IN" sz="1400" dirty="0" smtClean="0"/>
                        <a:t>Example: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en-IN" sz="1400" dirty="0" smtClean="0"/>
                        <a:t>A</a:t>
                      </a:r>
                      <a:r>
                        <a:rPr lang="en-IN" sz="1400" baseline="30000" dirty="0" smtClean="0"/>
                        <a:t>2 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en-IN" sz="1400" baseline="0" dirty="0" smtClean="0"/>
                        <a:t>(2 is superscript)</a:t>
                      </a:r>
                      <a:endParaRPr lang="en-IN" sz="1400" baseline="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97062">
                <a:tc>
                  <a:txBody>
                    <a:bodyPr/>
                    <a:lstStyle/>
                    <a:p>
                      <a:pPr algn="ctr"/>
                      <a:r>
                        <a:rPr lang="en-IN" sz="1400" b="1" dirty="0" smtClean="0">
                          <a:latin typeface="Arial Black" pitchFamily="34" charset="0"/>
                        </a:rPr>
                        <a:t>CENTRE</a:t>
                      </a:r>
                    </a:p>
                    <a:p>
                      <a:pPr algn="ctr"/>
                      <a:r>
                        <a:rPr lang="en-IN" sz="1400" b="1" dirty="0" smtClean="0">
                          <a:latin typeface="Arial Black" pitchFamily="34" charset="0"/>
                        </a:rPr>
                        <a:t>&lt;centre&gt;</a:t>
                      </a:r>
                      <a:endParaRPr lang="en-IN" sz="1400" b="1" dirty="0">
                        <a:latin typeface="Arial Black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Places the</a:t>
                      </a:r>
                      <a:r>
                        <a:rPr lang="en-IN" sz="1400" baseline="0" dirty="0" smtClean="0"/>
                        <a:t> text or image in the centre of the webpage</a:t>
                      </a:r>
                      <a:endParaRPr lang="en-IN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1400" dirty="0" smtClean="0"/>
                        <a:t>Container tag</a:t>
                      </a:r>
                      <a:endParaRPr lang="en-IN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842912">
                <a:tc>
                  <a:txBody>
                    <a:bodyPr/>
                    <a:lstStyle/>
                    <a:p>
                      <a:pPr algn="ctr"/>
                      <a:r>
                        <a:rPr lang="en-IN" sz="1400" b="1" dirty="0" smtClean="0">
                          <a:latin typeface="Arial Black" pitchFamily="34" charset="0"/>
                        </a:rPr>
                        <a:t>FONT</a:t>
                      </a:r>
                    </a:p>
                    <a:p>
                      <a:pPr algn="ctr"/>
                      <a:r>
                        <a:rPr lang="en-IN" sz="1400" b="1" dirty="0" smtClean="0">
                          <a:latin typeface="Arial Black" pitchFamily="34" charset="0"/>
                        </a:rPr>
                        <a:t>&lt;font&gt;</a:t>
                      </a:r>
                      <a:endParaRPr lang="en-IN" sz="1400" b="1" dirty="0">
                        <a:latin typeface="Arial Black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Displays the text in a particular style, size and colour</a:t>
                      </a:r>
                      <a:endParaRPr lang="en-IN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1400" dirty="0" smtClean="0"/>
                        <a:t>Container tag</a:t>
                      </a:r>
                      <a:endParaRPr lang="en-IN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9912" y="404664"/>
            <a:ext cx="18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itchFamily="34" charset="0"/>
              </a:rPr>
              <a:t>FONT</a:t>
            </a:r>
            <a:endParaRPr lang="en-IN" sz="4000" b="1" dirty="0">
              <a:solidFill>
                <a:schemeClr val="accent4">
                  <a:lumMod val="40000"/>
                  <a:lumOff val="6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Wave 2"/>
          <p:cNvSpPr/>
          <p:nvPr/>
        </p:nvSpPr>
        <p:spPr>
          <a:xfrm>
            <a:off x="539552" y="764704"/>
            <a:ext cx="4896544" cy="2016224"/>
          </a:xfrm>
          <a:prstGeom prst="wave">
            <a:avLst>
              <a:gd name="adj1" fmla="val 12500"/>
              <a:gd name="adj2" fmla="val 361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90872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SIZE</a:t>
            </a:r>
            <a:endParaRPr lang="en-IN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1196752"/>
            <a:ext cx="46085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 smtClean="0"/>
              <a:t>Font size attribute specifies the size of the text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It is a container tag</a:t>
            </a:r>
          </a:p>
          <a:p>
            <a:r>
              <a:rPr lang="en-IN" dirty="0" smtClean="0"/>
              <a:t>&lt;font size= “16”&gt; My School &lt;/font&gt;</a:t>
            </a:r>
            <a:endParaRPr lang="en-IN" dirty="0"/>
          </a:p>
        </p:txBody>
      </p:sp>
      <p:sp>
        <p:nvSpPr>
          <p:cNvPr id="6" name="Vertical Scroll 5"/>
          <p:cNvSpPr/>
          <p:nvPr/>
        </p:nvSpPr>
        <p:spPr>
          <a:xfrm>
            <a:off x="5508104" y="404664"/>
            <a:ext cx="3168352" cy="3168352"/>
          </a:xfrm>
          <a:prstGeom prst="verticalScroll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TextBox 6"/>
          <p:cNvSpPr txBox="1"/>
          <p:nvPr/>
        </p:nvSpPr>
        <p:spPr>
          <a:xfrm>
            <a:off x="5940152" y="980728"/>
            <a:ext cx="23762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COLOUR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Font colour attribute specifies the colour of the text using the name of the colour.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Container tag</a:t>
            </a:r>
          </a:p>
          <a:p>
            <a:r>
              <a:rPr lang="en-IN" dirty="0" smtClean="0"/>
              <a:t>&lt;font colour=“red”&gt; My School &lt;/font&gt;</a:t>
            </a:r>
            <a:endParaRPr lang="en-IN" dirty="0"/>
          </a:p>
        </p:txBody>
      </p:sp>
      <p:sp>
        <p:nvSpPr>
          <p:cNvPr id="8" name="Hexagon 7"/>
          <p:cNvSpPr/>
          <p:nvPr/>
        </p:nvSpPr>
        <p:spPr>
          <a:xfrm>
            <a:off x="2843808" y="2780928"/>
            <a:ext cx="3024336" cy="216024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3347864" y="2852936"/>
            <a:ext cx="230425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FACE</a:t>
            </a:r>
          </a:p>
          <a:p>
            <a:r>
              <a:rPr lang="en-IN" dirty="0" smtClean="0"/>
              <a:t>Font face attribute specifies the name of the font</a:t>
            </a:r>
          </a:p>
          <a:p>
            <a:r>
              <a:rPr lang="en-IN" dirty="0" smtClean="0"/>
              <a:t>Container tag</a:t>
            </a:r>
          </a:p>
          <a:p>
            <a:r>
              <a:rPr lang="en-IN" dirty="0" smtClean="0"/>
              <a:t>&lt;font face=“Arial”&gt; My School &lt;/font&gt;</a:t>
            </a:r>
            <a:endParaRPr lang="en-IN" dirty="0"/>
          </a:p>
        </p:txBody>
      </p:sp>
      <p:sp>
        <p:nvSpPr>
          <p:cNvPr id="10" name="7-Point Star 9"/>
          <p:cNvSpPr/>
          <p:nvPr/>
        </p:nvSpPr>
        <p:spPr>
          <a:xfrm rot="1059640">
            <a:off x="5237997" y="3398265"/>
            <a:ext cx="3528038" cy="3039786"/>
          </a:xfrm>
          <a:prstGeom prst="star7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7-Point Star 11"/>
          <p:cNvSpPr/>
          <p:nvPr/>
        </p:nvSpPr>
        <p:spPr>
          <a:xfrm rot="20472647">
            <a:off x="-3958" y="3079510"/>
            <a:ext cx="3240360" cy="2973934"/>
          </a:xfrm>
          <a:prstGeom prst="star7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3" name="TextBox 12"/>
          <p:cNvSpPr txBox="1"/>
          <p:nvPr/>
        </p:nvSpPr>
        <p:spPr>
          <a:xfrm rot="20583999">
            <a:off x="407931" y="3791527"/>
            <a:ext cx="27092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Commonly used font names are- Arial, </a:t>
            </a:r>
          </a:p>
          <a:p>
            <a:r>
              <a:rPr lang="en-IN" dirty="0" smtClean="0"/>
              <a:t>Verdana, Times New Roman, Calibri, Courier  New, Monotype </a:t>
            </a:r>
            <a:r>
              <a:rPr lang="en-IN" dirty="0" err="1" smtClean="0"/>
              <a:t>Corsiva</a:t>
            </a:r>
            <a:endParaRPr lang="en-IN" dirty="0"/>
          </a:p>
        </p:txBody>
      </p:sp>
      <p:sp>
        <p:nvSpPr>
          <p:cNvPr id="14" name="TextBox 13"/>
          <p:cNvSpPr txBox="1"/>
          <p:nvPr/>
        </p:nvSpPr>
        <p:spPr>
          <a:xfrm rot="1562484">
            <a:off x="5678023" y="4103060"/>
            <a:ext cx="282034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Colours recognised by HTML- Aqua, Blue, Black, Fuchsia, Gray, Green, Lime, Maroon, Navy, Olive, Purple, Red Silver, Teal, White, Yellow</a:t>
            </a:r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SOFIE\AppData\Local\Microsoft\Windows\INetCache\IE\0IO155Q6\Phantom_Open_Emoji_1f64f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764704"/>
            <a:ext cx="8280920" cy="5616624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3" name="Rectangle 2"/>
          <p:cNvSpPr/>
          <p:nvPr/>
        </p:nvSpPr>
        <p:spPr>
          <a:xfrm>
            <a:off x="1115616" y="4149080"/>
            <a:ext cx="727280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IN" sz="7200" b="1" dirty="0" smtClean="0">
                <a:ln w="11430"/>
                <a:solidFill>
                  <a:srgbClr val="66FF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THANK-YOU</a:t>
            </a:r>
            <a:endParaRPr lang="en-IN" sz="7200" b="1" dirty="0">
              <a:ln w="11430"/>
              <a:solidFill>
                <a:srgbClr val="66FF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3744416" cy="1872208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l"/>
            <a:r>
              <a:rPr lang="en-IN" sz="2800" b="1" dirty="0" smtClean="0">
                <a:solidFill>
                  <a:srgbClr val="CC00FF"/>
                </a:solidFill>
                <a:latin typeface="Arial Black" pitchFamily="34" charset="0"/>
              </a:rPr>
              <a:t>H</a:t>
            </a:r>
            <a:r>
              <a:rPr lang="en-IN" sz="2800" dirty="0" smtClean="0">
                <a:solidFill>
                  <a:srgbClr val="CC00FF"/>
                </a:solidFill>
              </a:rPr>
              <a:t>-	</a:t>
            </a:r>
            <a:r>
              <a:rPr lang="en-IN" sz="2800" dirty="0" smtClean="0">
                <a:solidFill>
                  <a:srgbClr val="CC00FF"/>
                </a:solidFill>
                <a:latin typeface="Arial Rounded MT Bold" pitchFamily="34" charset="0"/>
              </a:rPr>
              <a:t>HYPER</a:t>
            </a:r>
            <a:r>
              <a:rPr lang="en-IN" sz="2800" dirty="0" smtClean="0">
                <a:solidFill>
                  <a:srgbClr val="CC00FF"/>
                </a:solidFill>
              </a:rPr>
              <a:t/>
            </a:r>
            <a:br>
              <a:rPr lang="en-IN" sz="2800" dirty="0" smtClean="0">
                <a:solidFill>
                  <a:srgbClr val="CC00FF"/>
                </a:solidFill>
              </a:rPr>
            </a:br>
            <a:r>
              <a:rPr lang="en-IN" sz="2800" b="1" dirty="0" smtClean="0">
                <a:solidFill>
                  <a:srgbClr val="CC00FF"/>
                </a:solidFill>
                <a:latin typeface="Arial Black" pitchFamily="34" charset="0"/>
              </a:rPr>
              <a:t>T</a:t>
            </a:r>
            <a:r>
              <a:rPr lang="en-IN" sz="2800" dirty="0" smtClean="0">
                <a:solidFill>
                  <a:srgbClr val="CC00FF"/>
                </a:solidFill>
              </a:rPr>
              <a:t>- 	</a:t>
            </a:r>
            <a:r>
              <a:rPr lang="en-IN" sz="2800" dirty="0" smtClean="0">
                <a:solidFill>
                  <a:srgbClr val="CC00FF"/>
                </a:solidFill>
                <a:latin typeface="Arial Rounded MT Bold" pitchFamily="34" charset="0"/>
              </a:rPr>
              <a:t>TEXT</a:t>
            </a:r>
            <a:r>
              <a:rPr lang="en-IN" sz="2800" dirty="0" smtClean="0">
                <a:solidFill>
                  <a:srgbClr val="CC00FF"/>
                </a:solidFill>
              </a:rPr>
              <a:t/>
            </a:r>
            <a:br>
              <a:rPr lang="en-IN" sz="2800" dirty="0" smtClean="0">
                <a:solidFill>
                  <a:srgbClr val="CC00FF"/>
                </a:solidFill>
              </a:rPr>
            </a:br>
            <a:r>
              <a:rPr lang="en-IN" sz="2800" b="1" dirty="0" smtClean="0">
                <a:solidFill>
                  <a:srgbClr val="CC00FF"/>
                </a:solidFill>
                <a:latin typeface="Arial Black" pitchFamily="34" charset="0"/>
              </a:rPr>
              <a:t>M</a:t>
            </a:r>
            <a:r>
              <a:rPr lang="en-IN" sz="2800" dirty="0" smtClean="0">
                <a:solidFill>
                  <a:srgbClr val="CC00FF"/>
                </a:solidFill>
              </a:rPr>
              <a:t>-	</a:t>
            </a:r>
            <a:r>
              <a:rPr lang="en-IN" sz="2800" dirty="0" smtClean="0">
                <a:solidFill>
                  <a:srgbClr val="CC00FF"/>
                </a:solidFill>
                <a:latin typeface="Arial Rounded MT Bold" pitchFamily="34" charset="0"/>
              </a:rPr>
              <a:t>MARK UP</a:t>
            </a:r>
            <a:br>
              <a:rPr lang="en-IN" sz="2800" dirty="0" smtClean="0">
                <a:solidFill>
                  <a:srgbClr val="CC00FF"/>
                </a:solidFill>
                <a:latin typeface="Arial Rounded MT Bold" pitchFamily="34" charset="0"/>
              </a:rPr>
            </a:br>
            <a:r>
              <a:rPr lang="en-IN" sz="2800" b="1" dirty="0" smtClean="0">
                <a:solidFill>
                  <a:srgbClr val="CC00FF"/>
                </a:solidFill>
                <a:latin typeface="Arial Black" pitchFamily="34" charset="0"/>
              </a:rPr>
              <a:t>L</a:t>
            </a:r>
            <a:r>
              <a:rPr lang="en-IN" sz="2800" dirty="0" smtClean="0">
                <a:solidFill>
                  <a:srgbClr val="CC00FF"/>
                </a:solidFill>
              </a:rPr>
              <a:t>- 	</a:t>
            </a:r>
            <a:r>
              <a:rPr lang="en-IN" sz="2800" dirty="0" smtClean="0">
                <a:solidFill>
                  <a:srgbClr val="CC00FF"/>
                </a:solidFill>
                <a:latin typeface="Arial Rounded MT Bold" pitchFamily="34" charset="0"/>
              </a:rPr>
              <a:t>LANGUAGE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44008" y="188640"/>
            <a:ext cx="4032448" cy="1872208"/>
          </a:xfrm>
          <a:solidFill>
            <a:srgbClr val="00B050"/>
          </a:solidFill>
        </p:spPr>
        <p:txBody>
          <a:bodyPr>
            <a:noAutofit/>
          </a:bodyPr>
          <a:lstStyle/>
          <a:p>
            <a:pPr algn="just"/>
            <a:r>
              <a:rPr lang="en-IN" dirty="0" smtClean="0">
                <a:solidFill>
                  <a:srgbClr val="FFC000"/>
                </a:solidFill>
              </a:rPr>
              <a:t>Special Language used to create web pages using mark-up codes</a:t>
            </a:r>
            <a:endParaRPr lang="en-IN" dirty="0">
              <a:solidFill>
                <a:srgbClr val="FFC000"/>
              </a:solidFill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611560" y="2348880"/>
          <a:ext cx="7848872" cy="2016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67544" y="4581128"/>
            <a:ext cx="835292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b="1" dirty="0" smtClean="0">
                <a:solidFill>
                  <a:srgbClr val="FFFF00"/>
                </a:solidFill>
                <a:latin typeface="Arial Black" pitchFamily="34" charset="0"/>
              </a:rPr>
              <a:t>FEATURES OF HTML</a:t>
            </a:r>
          </a:p>
          <a:p>
            <a:pPr>
              <a:buFont typeface="Arial" pitchFamily="34" charset="0"/>
              <a:buChar char="•"/>
            </a:pPr>
            <a:r>
              <a:rPr lang="en-IN" sz="2000" b="1" dirty="0" smtClean="0">
                <a:solidFill>
                  <a:schemeClr val="accent2"/>
                </a:solidFill>
                <a:latin typeface="Arial Black" pitchFamily="34" charset="0"/>
              </a:rPr>
              <a:t>EASY TO UNDERSTAND AND LEARN</a:t>
            </a:r>
          </a:p>
          <a:p>
            <a:pPr>
              <a:buFont typeface="Arial" pitchFamily="34" charset="0"/>
              <a:buChar char="•"/>
            </a:pPr>
            <a:r>
              <a:rPr lang="en-IN" sz="2000" b="1" dirty="0" smtClean="0">
                <a:solidFill>
                  <a:schemeClr val="accent2"/>
                </a:solidFill>
                <a:latin typeface="Arial Black" pitchFamily="34" charset="0"/>
              </a:rPr>
              <a:t>MAKES ATTRACTIVE WEB PAGES</a:t>
            </a:r>
          </a:p>
          <a:p>
            <a:pPr>
              <a:buFont typeface="Arial" pitchFamily="34" charset="0"/>
              <a:buChar char="•"/>
            </a:pPr>
            <a:r>
              <a:rPr lang="en-IN" sz="2000" b="1" dirty="0" smtClean="0">
                <a:solidFill>
                  <a:schemeClr val="accent2"/>
                </a:solidFill>
                <a:latin typeface="Arial Black" pitchFamily="34" charset="0"/>
              </a:rPr>
              <a:t>FLEXIBLE WAY TO DESIGN</a:t>
            </a:r>
          </a:p>
          <a:p>
            <a:pPr>
              <a:buFont typeface="Arial" pitchFamily="34" charset="0"/>
              <a:buChar char="•"/>
            </a:pPr>
            <a:r>
              <a:rPr lang="en-IN" sz="2000" b="1" dirty="0" smtClean="0">
                <a:solidFill>
                  <a:schemeClr val="accent2"/>
                </a:solidFill>
                <a:latin typeface="Arial Black" pitchFamily="34" charset="0"/>
              </a:rPr>
              <a:t>CAN BE VIEWED ON DIFFERENT COMPUTER PLATFORMS</a:t>
            </a:r>
            <a:endParaRPr lang="en-IN" sz="2000" b="1" dirty="0">
              <a:solidFill>
                <a:schemeClr val="accent2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404664"/>
            <a:ext cx="8280920" cy="6120680"/>
          </a:xfrm>
        </p:spPr>
        <p:txBody>
          <a:bodyPr>
            <a:normAutofit lnSpcReduction="10000"/>
          </a:bodyPr>
          <a:lstStyle/>
          <a:p>
            <a:pPr algn="l"/>
            <a:endParaRPr lang="en-IN" dirty="0" smtClean="0">
              <a:solidFill>
                <a:srgbClr val="00B050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IN" sz="28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HTML ELEMENTS give structure to the HTML document. Example : Title, Heading, Body.</a:t>
            </a:r>
          </a:p>
          <a:p>
            <a:pPr algn="l"/>
            <a:endParaRPr lang="en-IN" sz="2800" dirty="0" smtClean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n-IN" sz="28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The beginning and end of an element is marked by labels called TAGS.</a:t>
            </a:r>
          </a:p>
          <a:p>
            <a:pPr algn="l">
              <a:buFont typeface="Arial" pitchFamily="34" charset="0"/>
              <a:buChar char="•"/>
            </a:pPr>
            <a:endParaRPr lang="en-IN" sz="2800" dirty="0" smtClean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n-IN" sz="28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Tags are enclosed within angle&lt;&gt; brackets and are not case sensitive.</a:t>
            </a:r>
          </a:p>
          <a:p>
            <a:pPr algn="l">
              <a:buFont typeface="Arial" pitchFamily="34" charset="0"/>
              <a:buChar char="•"/>
            </a:pPr>
            <a:endParaRPr lang="en-IN" sz="2800" dirty="0" smtClean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n-IN" sz="28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The two kinds of tags are-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IN" sz="28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Opening Tag(On tag or Start Tag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IN" sz="28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Closing Tag (Off tag or End tag)</a:t>
            </a:r>
            <a:endParaRPr lang="en-IN" sz="2800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4638"/>
            <a:ext cx="4680520" cy="1143000"/>
          </a:xfrm>
        </p:spPr>
        <p:txBody>
          <a:bodyPr/>
          <a:lstStyle/>
          <a:p>
            <a:r>
              <a:rPr lang="en-IN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haroni" pitchFamily="2" charset="-79"/>
                <a:cs typeface="Aharoni" pitchFamily="2" charset="-79"/>
              </a:rPr>
              <a:t>HTML ELEMENTS</a:t>
            </a:r>
            <a:endParaRPr lang="en-IN" dirty="0">
              <a:solidFill>
                <a:schemeClr val="accent1">
                  <a:lumMod val="20000"/>
                  <a:lumOff val="80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solidFill>
            <a:srgbClr val="F37B98"/>
          </a:solidFill>
        </p:spPr>
        <p:txBody>
          <a:bodyPr/>
          <a:lstStyle/>
          <a:p>
            <a:pPr algn="ctr">
              <a:buNone/>
            </a:pPr>
            <a:r>
              <a:rPr lang="en-IN" dirty="0" smtClean="0">
                <a:latin typeface="Aharoni" pitchFamily="2" charset="-79"/>
                <a:cs typeface="Aharoni" pitchFamily="2" charset="-79"/>
              </a:rPr>
              <a:t>CONTAINER ELEMENT</a:t>
            </a:r>
          </a:p>
          <a:p>
            <a:r>
              <a:rPr lang="en-IN" dirty="0" smtClean="0"/>
              <a:t>Has an opening and a closing tag.</a:t>
            </a:r>
          </a:p>
          <a:p>
            <a:r>
              <a:rPr lang="en-IN" dirty="0" smtClean="0"/>
              <a:t>Text is placed between the tags.</a:t>
            </a:r>
          </a:p>
          <a:p>
            <a:r>
              <a:rPr lang="en-IN" dirty="0" smtClean="0"/>
              <a:t>Example:</a:t>
            </a:r>
          </a:p>
          <a:p>
            <a:pPr>
              <a:buNone/>
            </a:pPr>
            <a:r>
              <a:rPr lang="en-IN" dirty="0" smtClean="0"/>
              <a:t>&lt;title&gt;</a:t>
            </a:r>
            <a:r>
              <a:rPr lang="en-IN" dirty="0" smtClean="0">
                <a:solidFill>
                  <a:srgbClr val="FF0000"/>
                </a:solidFill>
              </a:rPr>
              <a:t>My School</a:t>
            </a:r>
            <a:r>
              <a:rPr lang="en-IN" dirty="0" smtClean="0"/>
              <a:t>&lt;/title&gt;</a:t>
            </a:r>
          </a:p>
          <a:p>
            <a:pPr>
              <a:buNone/>
            </a:pPr>
            <a:r>
              <a:rPr lang="en-IN" sz="1600" dirty="0" smtClean="0"/>
              <a:t>(opening tag)	               (closing tag)</a:t>
            </a:r>
            <a:endParaRPr lang="en-IN" sz="1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rgbClr val="F37B98"/>
          </a:solidFill>
        </p:spPr>
        <p:txBody>
          <a:bodyPr/>
          <a:lstStyle/>
          <a:p>
            <a:pPr algn="ctr">
              <a:buNone/>
            </a:pPr>
            <a:r>
              <a:rPr lang="en-IN" dirty="0" smtClean="0">
                <a:latin typeface="Aharoni" pitchFamily="2" charset="-79"/>
                <a:cs typeface="Aharoni" pitchFamily="2" charset="-79"/>
              </a:rPr>
              <a:t>EMPTY ELEMENT</a:t>
            </a:r>
          </a:p>
          <a:p>
            <a:r>
              <a:rPr lang="en-IN" dirty="0" smtClean="0"/>
              <a:t>Only has an opening tag. No closing tag.</a:t>
            </a:r>
          </a:p>
          <a:p>
            <a:r>
              <a:rPr lang="en-IN" dirty="0" smtClean="0"/>
              <a:t>Text is placed after the opening tag.</a:t>
            </a:r>
          </a:p>
          <a:p>
            <a:r>
              <a:rPr lang="en-IN" dirty="0" smtClean="0"/>
              <a:t>Example:</a:t>
            </a:r>
          </a:p>
          <a:p>
            <a:pPr>
              <a:buNone/>
            </a:pPr>
            <a:r>
              <a:rPr lang="en-IN" dirty="0" smtClean="0"/>
              <a:t>Line break tag &lt;</a:t>
            </a:r>
            <a:r>
              <a:rPr lang="en-IN" dirty="0" err="1" smtClean="0"/>
              <a:t>br</a:t>
            </a:r>
            <a:r>
              <a:rPr lang="en-IN" dirty="0" smtClean="0"/>
              <a:t>&gt;</a:t>
            </a:r>
          </a:p>
          <a:p>
            <a:pPr>
              <a:buNone/>
            </a:pPr>
            <a:r>
              <a:rPr lang="en-IN" dirty="0" smtClean="0"/>
              <a:t>Horizontal ruler tag &lt;hr&gt;</a:t>
            </a:r>
          </a:p>
          <a:p>
            <a:pPr>
              <a:buNone/>
            </a:pP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10A0">
            <a:alpha val="82353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loud Callout 8"/>
          <p:cNvSpPr/>
          <p:nvPr/>
        </p:nvSpPr>
        <p:spPr>
          <a:xfrm rot="18850171">
            <a:off x="2751029" y="846280"/>
            <a:ext cx="2785157" cy="2725695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extBox 1"/>
          <p:cNvSpPr txBox="1"/>
          <p:nvPr/>
        </p:nvSpPr>
        <p:spPr>
          <a:xfrm>
            <a:off x="2339752" y="188640"/>
            <a:ext cx="5040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b="1" dirty="0" smtClean="0">
                <a:solidFill>
                  <a:srgbClr val="FF0000"/>
                </a:solidFill>
                <a:latin typeface="Arial Black" pitchFamily="34" charset="0"/>
              </a:rPr>
              <a:t>HTML ATTRIBUTES</a:t>
            </a:r>
            <a:endParaRPr lang="en-IN" sz="32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1027" name="Picture 3" descr="C:\Users\SOFIE\AppData\Local\Microsoft\Windows\INetCache\IE\IA50OY9J\publicdomainq-boy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3645024"/>
            <a:ext cx="2031682" cy="2760589"/>
          </a:xfrm>
          <a:prstGeom prst="rect">
            <a:avLst/>
          </a:prstGeom>
          <a:noFill/>
        </p:spPr>
      </p:pic>
      <p:sp>
        <p:nvSpPr>
          <p:cNvPr id="5" name="Cloud Callout 4"/>
          <p:cNvSpPr/>
          <p:nvPr/>
        </p:nvSpPr>
        <p:spPr>
          <a:xfrm rot="1257052">
            <a:off x="5508104" y="1268760"/>
            <a:ext cx="3312368" cy="194421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TextBox 5"/>
          <p:cNvSpPr txBox="1"/>
          <p:nvPr/>
        </p:nvSpPr>
        <p:spPr>
          <a:xfrm rot="886550">
            <a:off x="5828378" y="1553382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/>
              <a:t>Attributes describe the element by defining its properties</a:t>
            </a:r>
            <a:endParaRPr lang="en-IN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987824" y="1124744"/>
            <a:ext cx="25202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 smtClean="0"/>
          </a:p>
          <a:p>
            <a:r>
              <a:rPr lang="en-IN" dirty="0" smtClean="0"/>
              <a:t>Attributes give information about the height, width, colour, etc of the element and are denoted within double quotation marks. (“..”)</a:t>
            </a:r>
            <a:endParaRPr lang="en-IN" dirty="0"/>
          </a:p>
        </p:txBody>
      </p:sp>
      <p:sp>
        <p:nvSpPr>
          <p:cNvPr id="11" name="Cloud Callout 10"/>
          <p:cNvSpPr/>
          <p:nvPr/>
        </p:nvSpPr>
        <p:spPr>
          <a:xfrm rot="1682471">
            <a:off x="5710977" y="4116657"/>
            <a:ext cx="3312368" cy="1693445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Cloud Callout 11"/>
          <p:cNvSpPr/>
          <p:nvPr/>
        </p:nvSpPr>
        <p:spPr>
          <a:xfrm rot="13216866">
            <a:off x="142732" y="3943817"/>
            <a:ext cx="3439485" cy="177135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Cloud Callout 12"/>
          <p:cNvSpPr/>
          <p:nvPr/>
        </p:nvSpPr>
        <p:spPr>
          <a:xfrm rot="19078698">
            <a:off x="41219" y="1477969"/>
            <a:ext cx="3312368" cy="1395371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 rot="1275535">
            <a:off x="6374742" y="4327415"/>
            <a:ext cx="208823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</a:t>
            </a:r>
            <a:r>
              <a:rPr lang="en-IN" sz="2000" b="1" dirty="0" smtClean="0">
                <a:solidFill>
                  <a:srgbClr val="FF0000"/>
                </a:solidFill>
              </a:rPr>
              <a:t>Text</a:t>
            </a:r>
            <a:r>
              <a:rPr lang="en-IN" dirty="0" smtClean="0"/>
              <a:t> Attribute defines the colour of the text of the web page</a:t>
            </a:r>
            <a:endParaRPr lang="en-IN" dirty="0"/>
          </a:p>
        </p:txBody>
      </p:sp>
      <p:sp>
        <p:nvSpPr>
          <p:cNvPr id="15" name="TextBox 14"/>
          <p:cNvSpPr txBox="1"/>
          <p:nvPr/>
        </p:nvSpPr>
        <p:spPr>
          <a:xfrm rot="18619969">
            <a:off x="511525" y="1563081"/>
            <a:ext cx="25623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err="1" smtClean="0">
                <a:solidFill>
                  <a:srgbClr val="FF0000"/>
                </a:solidFill>
              </a:rPr>
              <a:t>Bg</a:t>
            </a:r>
            <a:r>
              <a:rPr lang="en-IN" sz="2000" b="1" dirty="0" smtClean="0">
                <a:solidFill>
                  <a:srgbClr val="FF0000"/>
                </a:solidFill>
              </a:rPr>
              <a:t> </a:t>
            </a:r>
            <a:r>
              <a:rPr lang="en-IN" sz="2000" b="1" dirty="0" err="1" smtClean="0">
                <a:solidFill>
                  <a:srgbClr val="FF0000"/>
                </a:solidFill>
              </a:rPr>
              <a:t>color</a:t>
            </a:r>
            <a:r>
              <a:rPr lang="en-IN" dirty="0" smtClean="0"/>
              <a:t> </a:t>
            </a:r>
            <a:r>
              <a:rPr lang="en-IN" dirty="0" smtClean="0"/>
              <a:t>defines the colour of the background of the webpage</a:t>
            </a:r>
            <a:endParaRPr lang="en-IN" dirty="0"/>
          </a:p>
        </p:txBody>
      </p:sp>
      <p:sp>
        <p:nvSpPr>
          <p:cNvPr id="16" name="TextBox 15"/>
          <p:cNvSpPr txBox="1"/>
          <p:nvPr/>
        </p:nvSpPr>
        <p:spPr>
          <a:xfrm rot="2096952">
            <a:off x="571752" y="4441884"/>
            <a:ext cx="26571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</a:t>
            </a:r>
            <a:r>
              <a:rPr lang="en-IN" b="1" dirty="0" smtClean="0">
                <a:solidFill>
                  <a:srgbClr val="FF0000"/>
                </a:solidFill>
              </a:rPr>
              <a:t>Align</a:t>
            </a:r>
            <a:r>
              <a:rPr lang="en-IN" dirty="0" smtClean="0"/>
              <a:t> attribute places the text on the left, right or to the </a:t>
            </a:r>
            <a:r>
              <a:rPr lang="en-IN" dirty="0" smtClean="0"/>
              <a:t>centre of </a:t>
            </a:r>
            <a:r>
              <a:rPr lang="en-IN" dirty="0" smtClean="0"/>
              <a:t>the web page.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D991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6275040" cy="850106"/>
          </a:xfrm>
        </p:spPr>
        <p:txBody>
          <a:bodyPr>
            <a:normAutofit/>
          </a:bodyPr>
          <a:lstStyle/>
          <a:p>
            <a:r>
              <a:rPr lang="en-IN" dirty="0" smtClean="0">
                <a:latin typeface="Aharoni" pitchFamily="2" charset="-79"/>
                <a:cs typeface="Aharoni" pitchFamily="2" charset="-79"/>
              </a:rPr>
              <a:t>BASIC HTML TAGS</a:t>
            </a:r>
            <a:endParaRPr lang="en-IN" dirty="0">
              <a:latin typeface="Aharoni" pitchFamily="2" charset="-79"/>
              <a:cs typeface="Aharoni" pitchFamily="2" charset="-79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821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HTLM TAG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HEAD TAG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TITLE TAG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BODY TAG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Thi</a:t>
                      </a:r>
                      <a:r>
                        <a:rPr lang="en-IN" baseline="0" dirty="0" smtClean="0"/>
                        <a:t>s tag is used to tell the browser that the text between &lt;html&gt;and &lt;html&gt; is a web page.</a:t>
                      </a:r>
                      <a:endParaRPr lang="en-IN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Defines the header area of</a:t>
                      </a:r>
                      <a:r>
                        <a:rPr lang="en-IN" baseline="0" dirty="0" smtClean="0"/>
                        <a:t> the web page.</a:t>
                      </a:r>
                      <a:endParaRPr lang="en-IN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This tells the browser that</a:t>
                      </a:r>
                      <a:r>
                        <a:rPr lang="en-IN" baseline="0" dirty="0" smtClean="0"/>
                        <a:t> the text between &lt;title&gt; and &lt;/title&gt; is the title of the web page.</a:t>
                      </a:r>
                      <a:endParaRPr lang="en-IN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Tells the web browser that the content between &lt;body&gt; and &lt;/body&gt; is to be displayed.</a:t>
                      </a:r>
                      <a:endParaRPr lang="en-IN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It is a container tag</a:t>
                      </a:r>
                      <a:endParaRPr lang="en-IN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It is a container tag.</a:t>
                      </a:r>
                      <a:endParaRPr lang="en-IN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It is a container tag.</a:t>
                      </a:r>
                      <a:endParaRPr lang="en-IN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It is a container tag</a:t>
                      </a:r>
                      <a:endParaRPr lang="en-IN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Information about the</a:t>
                      </a:r>
                      <a:r>
                        <a:rPr lang="en-IN" baseline="0" dirty="0" smtClean="0"/>
                        <a:t> head document is given in the head tag.</a:t>
                      </a:r>
                      <a:endParaRPr lang="en-IN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It is shown on the title bar or title tab.</a:t>
                      </a:r>
                      <a:endParaRPr lang="en-IN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Main part of the web page coding where all the content is placed.</a:t>
                      </a:r>
                      <a:endParaRPr lang="en-IN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It</a:t>
                      </a:r>
                      <a:r>
                        <a:rPr lang="en-IN" baseline="0" dirty="0" smtClean="0"/>
                        <a:t> is not displayed by the browser.</a:t>
                      </a:r>
                      <a:endParaRPr lang="en-IN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Title tag is optional</a:t>
                      </a:r>
                      <a:endParaRPr lang="en-IN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Can be used only once in the html</a:t>
                      </a:r>
                      <a:r>
                        <a:rPr lang="en-IN" baseline="0" dirty="0" smtClean="0"/>
                        <a:t> document.</a:t>
                      </a:r>
                      <a:endParaRPr lang="en-IN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6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332656"/>
            <a:ext cx="7920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 smtClean="0">
                <a:latin typeface="Arial Black" pitchFamily="34" charset="0"/>
              </a:rPr>
              <a:t>STRUCTURE OF AN HTML DOCUMENT</a:t>
            </a:r>
            <a:endParaRPr lang="en-IN" sz="2800" dirty="0"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1196752"/>
            <a:ext cx="80648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IN" sz="2000" dirty="0" smtClean="0">
                <a:latin typeface="Comic Sans MS" pitchFamily="66" charset="0"/>
              </a:rPr>
              <a:t>An html document begins with a html opening tag &lt;html&gt; and ends with an html closing tag &lt;/html&gt;</a:t>
            </a:r>
          </a:p>
          <a:p>
            <a:endParaRPr lang="en-IN" sz="20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en-IN" sz="2000" dirty="0" smtClean="0">
                <a:latin typeface="Comic Sans MS" pitchFamily="66" charset="0"/>
              </a:rPr>
              <a:t>The document is divided into two sections- HEAD and BODY</a:t>
            </a:r>
            <a:endParaRPr lang="en-IN" sz="2000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2780928"/>
            <a:ext cx="82089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latin typeface="Comic Sans MS" pitchFamily="66" charset="0"/>
              </a:rPr>
              <a:t>Example:</a:t>
            </a:r>
          </a:p>
          <a:p>
            <a:endParaRPr lang="en-IN" b="1" dirty="0" smtClean="0">
              <a:latin typeface="Comic Sans MS" pitchFamily="66" charset="0"/>
            </a:endParaRPr>
          </a:p>
          <a:p>
            <a:r>
              <a:rPr lang="en-IN" b="1" dirty="0" smtClean="0">
                <a:latin typeface="Comic Sans MS" pitchFamily="66" charset="0"/>
              </a:rPr>
              <a:t>&lt;html&gt;							(opening tag)</a:t>
            </a:r>
          </a:p>
          <a:p>
            <a:r>
              <a:rPr lang="en-IN" b="1" dirty="0" smtClean="0">
                <a:latin typeface="Comic Sans MS" pitchFamily="66" charset="0"/>
              </a:rPr>
              <a:t>&lt;head&gt;							(opening tag)</a:t>
            </a:r>
          </a:p>
          <a:p>
            <a:r>
              <a:rPr lang="en-IN" b="1" dirty="0" smtClean="0">
                <a:latin typeface="Comic Sans MS" pitchFamily="66" charset="0"/>
              </a:rPr>
              <a:t>&lt;title&gt; My School &lt;/title&gt;		  (opening tag)...(closing tag)</a:t>
            </a:r>
          </a:p>
          <a:p>
            <a:r>
              <a:rPr lang="en-IN" b="1" dirty="0" smtClean="0">
                <a:latin typeface="Comic Sans MS" pitchFamily="66" charset="0"/>
              </a:rPr>
              <a:t>&lt;/head&gt;						(closing tag)</a:t>
            </a:r>
          </a:p>
          <a:p>
            <a:r>
              <a:rPr lang="en-IN" b="1" dirty="0" smtClean="0">
                <a:latin typeface="Comic Sans MS" pitchFamily="66" charset="0"/>
              </a:rPr>
              <a:t>&lt;body&gt;							(opening tag)</a:t>
            </a:r>
          </a:p>
          <a:p>
            <a:r>
              <a:rPr lang="en-IN" b="1" dirty="0" smtClean="0">
                <a:latin typeface="Comic Sans MS" pitchFamily="66" charset="0"/>
              </a:rPr>
              <a:t>....</a:t>
            </a:r>
          </a:p>
          <a:p>
            <a:r>
              <a:rPr lang="en-IN" b="1" dirty="0" smtClean="0">
                <a:latin typeface="Comic Sans MS" pitchFamily="66" charset="0"/>
              </a:rPr>
              <a:t>.....</a:t>
            </a:r>
          </a:p>
          <a:p>
            <a:r>
              <a:rPr lang="en-IN" b="1" dirty="0" smtClean="0">
                <a:latin typeface="Comic Sans MS" pitchFamily="66" charset="0"/>
              </a:rPr>
              <a:t>.....</a:t>
            </a:r>
          </a:p>
          <a:p>
            <a:r>
              <a:rPr lang="en-IN" b="1" dirty="0" smtClean="0">
                <a:latin typeface="Comic Sans MS" pitchFamily="66" charset="0"/>
              </a:rPr>
              <a:t>&lt;/body&gt;						 (closing tag)</a:t>
            </a:r>
          </a:p>
          <a:p>
            <a:r>
              <a:rPr lang="en-IN" b="1" dirty="0" smtClean="0">
                <a:latin typeface="Comic Sans MS" pitchFamily="66" charset="0"/>
              </a:rPr>
              <a:t>&lt;/html&gt;							 (closing tag)</a:t>
            </a:r>
            <a:endParaRPr lang="en-IN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712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000" dirty="0" smtClean="0">
                <a:solidFill>
                  <a:srgbClr val="FF0000"/>
                </a:solidFill>
                <a:latin typeface="Arial Black" pitchFamily="34" charset="0"/>
              </a:rPr>
              <a:t>CREATING AND SAVING AN HTML DOCUMENT</a:t>
            </a:r>
            <a:endParaRPr lang="en-IN" sz="20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764705"/>
            <a:ext cx="8640960" cy="480131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N" dirty="0" smtClean="0">
                <a:latin typeface="Arial Black" pitchFamily="34" charset="0"/>
              </a:rPr>
              <a:t>START	      ALL PROGRAMS	        ACCESSORIES	      NOTEPAD</a:t>
            </a:r>
          </a:p>
          <a:p>
            <a:endParaRPr lang="en-IN" dirty="0" smtClean="0">
              <a:latin typeface="Arial Black" pitchFamily="34" charset="0"/>
            </a:endParaRPr>
          </a:p>
          <a:p>
            <a:endParaRPr lang="en-IN" dirty="0" smtClean="0">
              <a:latin typeface="Arial Black" pitchFamily="34" charset="0"/>
            </a:endParaRPr>
          </a:p>
          <a:p>
            <a:r>
              <a:rPr lang="en-IN" dirty="0" smtClean="0">
                <a:latin typeface="Arial Black" pitchFamily="34" charset="0"/>
              </a:rPr>
              <a:t>						TYPE HTML CODE</a:t>
            </a:r>
          </a:p>
          <a:p>
            <a:endParaRPr lang="en-IN" dirty="0" smtClean="0">
              <a:latin typeface="Arial Black" pitchFamily="34" charset="0"/>
            </a:endParaRPr>
          </a:p>
          <a:p>
            <a:r>
              <a:rPr lang="en-IN" dirty="0" smtClean="0">
                <a:latin typeface="Arial Black" pitchFamily="34" charset="0"/>
              </a:rPr>
              <a:t>					</a:t>
            </a:r>
          </a:p>
          <a:p>
            <a:r>
              <a:rPr lang="en-IN" dirty="0" smtClean="0">
                <a:latin typeface="Arial Black" pitchFamily="34" charset="0"/>
              </a:rPr>
              <a:t>					    		FILE MENU								  SAVE AS</a:t>
            </a:r>
          </a:p>
          <a:p>
            <a:endParaRPr lang="en-IN" dirty="0" smtClean="0">
              <a:latin typeface="Arial Black" pitchFamily="34" charset="0"/>
            </a:endParaRPr>
          </a:p>
          <a:p>
            <a:endParaRPr lang="en-IN" dirty="0" smtClean="0">
              <a:latin typeface="Arial Black" pitchFamily="34" charset="0"/>
            </a:endParaRPr>
          </a:p>
          <a:p>
            <a:r>
              <a:rPr lang="en-IN" dirty="0" smtClean="0">
                <a:latin typeface="Arial Black" pitchFamily="34" charset="0"/>
              </a:rPr>
              <a:t>		LOCATE APPROPRIATE DRIVE TO SAVE FILE</a:t>
            </a:r>
          </a:p>
          <a:p>
            <a:endParaRPr lang="en-IN" dirty="0" smtClean="0">
              <a:latin typeface="Arial Black" pitchFamily="34" charset="0"/>
            </a:endParaRPr>
          </a:p>
          <a:p>
            <a:endParaRPr lang="en-IN" dirty="0" smtClean="0">
              <a:latin typeface="Arial Black" pitchFamily="34" charset="0"/>
            </a:endParaRPr>
          </a:p>
          <a:p>
            <a:r>
              <a:rPr lang="en-IN" dirty="0" smtClean="0">
                <a:latin typeface="Arial Black" pitchFamily="34" charset="0"/>
              </a:rPr>
              <a:t>						            NAME FILE</a:t>
            </a:r>
          </a:p>
          <a:p>
            <a:endParaRPr lang="en-IN" dirty="0" smtClean="0">
              <a:latin typeface="Arial Black" pitchFamily="34" charset="0"/>
            </a:endParaRPr>
          </a:p>
          <a:p>
            <a:endParaRPr lang="en-IN" dirty="0" smtClean="0">
              <a:latin typeface="Arial Black" pitchFamily="34" charset="0"/>
            </a:endParaRPr>
          </a:p>
          <a:p>
            <a:r>
              <a:rPr lang="en-IN" dirty="0" smtClean="0">
                <a:latin typeface="Arial Black" pitchFamily="34" charset="0"/>
              </a:rPr>
              <a:t>					   CLICK ON SAVE BUTTON</a:t>
            </a:r>
          </a:p>
        </p:txBody>
      </p:sp>
      <p:sp>
        <p:nvSpPr>
          <p:cNvPr id="4" name="Right Arrow 3"/>
          <p:cNvSpPr/>
          <p:nvPr/>
        </p:nvSpPr>
        <p:spPr>
          <a:xfrm>
            <a:off x="1259632" y="908720"/>
            <a:ext cx="36004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Right Arrow 4"/>
          <p:cNvSpPr/>
          <p:nvPr/>
        </p:nvSpPr>
        <p:spPr>
          <a:xfrm>
            <a:off x="3923928" y="908720"/>
            <a:ext cx="36004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Right Arrow 5"/>
          <p:cNvSpPr/>
          <p:nvPr/>
        </p:nvSpPr>
        <p:spPr>
          <a:xfrm>
            <a:off x="6588224" y="836712"/>
            <a:ext cx="36004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Down Arrow 6"/>
          <p:cNvSpPr/>
          <p:nvPr/>
        </p:nvSpPr>
        <p:spPr>
          <a:xfrm flipH="1">
            <a:off x="7668344" y="1124744"/>
            <a:ext cx="170305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Down Arrow 7"/>
          <p:cNvSpPr/>
          <p:nvPr/>
        </p:nvSpPr>
        <p:spPr>
          <a:xfrm flipH="1">
            <a:off x="7668344" y="1988840"/>
            <a:ext cx="170305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Down Arrow 8"/>
          <p:cNvSpPr/>
          <p:nvPr/>
        </p:nvSpPr>
        <p:spPr>
          <a:xfrm flipH="1">
            <a:off x="7668344" y="3068960"/>
            <a:ext cx="170305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3" name="Down Arrow 12"/>
          <p:cNvSpPr/>
          <p:nvPr/>
        </p:nvSpPr>
        <p:spPr>
          <a:xfrm flipH="1">
            <a:off x="7668344" y="3789040"/>
            <a:ext cx="170305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4" name="Down Arrow 13"/>
          <p:cNvSpPr/>
          <p:nvPr/>
        </p:nvSpPr>
        <p:spPr>
          <a:xfrm flipH="1">
            <a:off x="7668344" y="4653136"/>
            <a:ext cx="170305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7" name="TextBox 16"/>
          <p:cNvSpPr txBox="1"/>
          <p:nvPr/>
        </p:nvSpPr>
        <p:spPr>
          <a:xfrm>
            <a:off x="323528" y="5445224"/>
            <a:ext cx="8424936" cy="129266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IN" dirty="0" smtClean="0">
                <a:latin typeface="Aharoni" pitchFamily="2" charset="-79"/>
                <a:cs typeface="Aharoni" pitchFamily="2" charset="-79"/>
              </a:rPr>
              <a:t>NOTE:</a:t>
            </a:r>
          </a:p>
          <a:p>
            <a:r>
              <a:rPr lang="en-IN" dirty="0" smtClean="0">
                <a:latin typeface="Aharoni" pitchFamily="2" charset="-79"/>
                <a:cs typeface="Aharoni" pitchFamily="2" charset="-79"/>
              </a:rPr>
              <a:t>Ensure that the file name ends with either of the HTML extensions—</a:t>
            </a:r>
          </a:p>
          <a:p>
            <a:r>
              <a:rPr lang="en-IN" sz="2400" dirty="0" smtClean="0">
                <a:latin typeface="Aharoni" pitchFamily="2" charset="-79"/>
                <a:cs typeface="Aharoni" pitchFamily="2" charset="-79"/>
              </a:rPr>
              <a:t>.</a:t>
            </a:r>
            <a:r>
              <a:rPr lang="en-IN" sz="2400" dirty="0" err="1" smtClean="0">
                <a:latin typeface="Aharoni" pitchFamily="2" charset="-79"/>
                <a:cs typeface="Aharoni" pitchFamily="2" charset="-79"/>
              </a:rPr>
              <a:t>htm</a:t>
            </a:r>
            <a:r>
              <a:rPr lang="en-IN" sz="2400" dirty="0" smtClean="0">
                <a:latin typeface="Aharoni" pitchFamily="2" charset="-79"/>
                <a:cs typeface="Aharoni" pitchFamily="2" charset="-79"/>
              </a:rPr>
              <a:t> or .html</a:t>
            </a:r>
            <a:r>
              <a:rPr lang="en-IN" dirty="0" smtClean="0">
                <a:latin typeface="Aharoni" pitchFamily="2" charset="-79"/>
                <a:cs typeface="Aharoni" pitchFamily="2" charset="-79"/>
              </a:rPr>
              <a:t>		</a:t>
            </a:r>
          </a:p>
          <a:p>
            <a:r>
              <a:rPr lang="en-IN" dirty="0" smtClean="0">
                <a:latin typeface="Aharoni" pitchFamily="2" charset="-79"/>
                <a:cs typeface="Aharoni" pitchFamily="2" charset="-79"/>
              </a:rPr>
              <a:t>Example: MySchool.html</a:t>
            </a:r>
            <a:endParaRPr lang="en-IN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139" y="332656"/>
            <a:ext cx="904286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V</a:t>
            </a:r>
            <a:r>
              <a:rPr lang="en-US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IEWING AN HTML DOCUMENT IN A WEB BROWSER</a:t>
            </a:r>
            <a:endParaRPr lang="en-US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39752" y="1052736"/>
            <a:ext cx="482453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WINDOWS EXPLORER (TASK BAR)</a:t>
            </a:r>
          </a:p>
          <a:p>
            <a:pPr algn="ctr"/>
            <a:endParaRPr lang="en-IN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IN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IN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LOCATE FILE IN DRIVE WHERE IT IS SAVED</a:t>
            </a:r>
          </a:p>
          <a:p>
            <a:pPr algn="ctr"/>
            <a:endParaRPr lang="en-IN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IN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IN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DOUBLE CLICK ON THE ICON TO OPEN IT</a:t>
            </a:r>
          </a:p>
          <a:p>
            <a:pPr algn="ctr"/>
            <a:endParaRPr lang="en-IN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IN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IN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THE DOCUMENT APPEARS IN THE WEB BROWSER AS A WEB PAGE</a:t>
            </a:r>
            <a:endParaRPr lang="en-IN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4499992" y="1484784"/>
            <a:ext cx="216024" cy="360040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Down Arrow 4"/>
          <p:cNvSpPr/>
          <p:nvPr/>
        </p:nvSpPr>
        <p:spPr>
          <a:xfrm>
            <a:off x="4499992" y="2348880"/>
            <a:ext cx="216024" cy="360040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7-Point Star 5"/>
          <p:cNvSpPr/>
          <p:nvPr/>
        </p:nvSpPr>
        <p:spPr>
          <a:xfrm>
            <a:off x="323528" y="3933056"/>
            <a:ext cx="3096344" cy="2736304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7-Point Star 6"/>
          <p:cNvSpPr/>
          <p:nvPr/>
        </p:nvSpPr>
        <p:spPr>
          <a:xfrm>
            <a:off x="6047656" y="3861048"/>
            <a:ext cx="3096344" cy="2736304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Down Arrow 7"/>
          <p:cNvSpPr/>
          <p:nvPr/>
        </p:nvSpPr>
        <p:spPr>
          <a:xfrm>
            <a:off x="4499992" y="3068960"/>
            <a:ext cx="216024" cy="360040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10-Point Star 8"/>
          <p:cNvSpPr/>
          <p:nvPr/>
        </p:nvSpPr>
        <p:spPr>
          <a:xfrm>
            <a:off x="3779912" y="4437112"/>
            <a:ext cx="1872208" cy="2016224"/>
          </a:xfrm>
          <a:prstGeom prst="star10">
            <a:avLst/>
          </a:prstGeom>
          <a:solidFill>
            <a:srgbClr val="CC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TextBox 9"/>
          <p:cNvSpPr txBox="1"/>
          <p:nvPr/>
        </p:nvSpPr>
        <p:spPr>
          <a:xfrm>
            <a:off x="4139952" y="4725144"/>
            <a:ext cx="14401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schemeClr val="bg1"/>
                </a:solidFill>
              </a:rPr>
              <a:t>Once the document is displayed as a web page, we find--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27584" y="4653136"/>
            <a:ext cx="20882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 smtClean="0"/>
              <a:t>1.</a:t>
            </a:r>
          </a:p>
          <a:p>
            <a:pPr algn="ctr"/>
            <a:r>
              <a:rPr lang="en-IN" dirty="0" smtClean="0"/>
              <a:t>A complete path with the file name, displayed in the address bar</a:t>
            </a:r>
            <a:endParaRPr lang="en-IN" dirty="0"/>
          </a:p>
        </p:txBody>
      </p:sp>
      <p:sp>
        <p:nvSpPr>
          <p:cNvPr id="14" name="TextBox 13"/>
          <p:cNvSpPr txBox="1"/>
          <p:nvPr/>
        </p:nvSpPr>
        <p:spPr>
          <a:xfrm>
            <a:off x="6732240" y="4365104"/>
            <a:ext cx="17281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 smtClean="0"/>
              <a:t>2.</a:t>
            </a:r>
          </a:p>
          <a:p>
            <a:pPr algn="ctr"/>
            <a:r>
              <a:rPr lang="en-IN" dirty="0" smtClean="0"/>
              <a:t>The text between &lt;title&gt;…&lt;</a:t>
            </a:r>
            <a:r>
              <a:rPr lang="en-IN" dirty="0" smtClean="0"/>
              <a:t>title&gt; tags displayed on the Title bar</a:t>
            </a:r>
            <a:endParaRPr lang="en-IN" dirty="0"/>
          </a:p>
        </p:txBody>
      </p:sp>
      <p:sp>
        <p:nvSpPr>
          <p:cNvPr id="15" name="Left Arrow 14"/>
          <p:cNvSpPr/>
          <p:nvPr/>
        </p:nvSpPr>
        <p:spPr>
          <a:xfrm>
            <a:off x="3131840" y="4941168"/>
            <a:ext cx="576064" cy="288032"/>
          </a:xfrm>
          <a:prstGeom prst="lef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Right Arrow 15"/>
          <p:cNvSpPr/>
          <p:nvPr/>
        </p:nvSpPr>
        <p:spPr>
          <a:xfrm>
            <a:off x="5796136" y="4941168"/>
            <a:ext cx="504056" cy="288032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1418</TotalTime>
  <Words>1163</Words>
  <Application>Microsoft Office PowerPoint</Application>
  <PresentationFormat>On-screen Show (4:3)</PresentationFormat>
  <Paragraphs>230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An Introduction to HTML</vt:lpstr>
      <vt:lpstr>H- HYPER T-  TEXT M- MARK UP L-  LANGUAGE</vt:lpstr>
      <vt:lpstr>Slide 3</vt:lpstr>
      <vt:lpstr>HTML ELEMENTS</vt:lpstr>
      <vt:lpstr>Slide 5</vt:lpstr>
      <vt:lpstr>BASIC HTML TAGS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Introduction to HTML</dc:title>
  <dc:creator>SOFIE</dc:creator>
  <cp:lastModifiedBy>SOFIE</cp:lastModifiedBy>
  <cp:revision>67</cp:revision>
  <dcterms:created xsi:type="dcterms:W3CDTF">2020-07-04T11:06:02Z</dcterms:created>
  <dcterms:modified xsi:type="dcterms:W3CDTF">2020-07-07T18:23:59Z</dcterms:modified>
</cp:coreProperties>
</file>