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67" r:id="rId2"/>
    <p:sldId id="257" r:id="rId3"/>
    <p:sldId id="273" r:id="rId4"/>
    <p:sldId id="258" r:id="rId5"/>
    <p:sldId id="274" r:id="rId6"/>
    <p:sldId id="275" r:id="rId7"/>
    <p:sldId id="260" r:id="rId8"/>
    <p:sldId id="268" r:id="rId9"/>
    <p:sldId id="262" r:id="rId10"/>
    <p:sldId id="263" r:id="rId11"/>
    <p:sldId id="264" r:id="rId12"/>
    <p:sldId id="265" r:id="rId13"/>
    <p:sldId id="266" r:id="rId14"/>
    <p:sldId id="276"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F63EF53-2AE8-4FEB-97ED-0F366F450C0C}" type="datetimeFigureOut">
              <a:rPr lang="en-IN" smtClean="0"/>
              <a:t>27-06-2020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392376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85556520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947025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9790925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19903013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F63EF53-2AE8-4FEB-97ED-0F366F450C0C}" type="datetimeFigureOut">
              <a:rPr lang="en-IN" smtClean="0"/>
              <a:t>27-06-2020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10249918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F63EF53-2AE8-4FEB-97ED-0F366F450C0C}" type="datetimeFigureOut">
              <a:rPr lang="en-IN" smtClean="0"/>
              <a:t>27-06-2020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22579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3EF53-2AE8-4FEB-97ED-0F366F450C0C}" type="datetimeFigureOut">
              <a:rPr lang="en-IN" smtClean="0"/>
              <a:t>27-06-2020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26298876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3EF53-2AE8-4FEB-97ED-0F366F450C0C}" type="datetimeFigureOut">
              <a:rPr lang="en-IN" smtClean="0"/>
              <a:t>27-06-2020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40652876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3EF53-2AE8-4FEB-97ED-0F366F450C0C}" type="datetimeFigureOut">
              <a:rPr lang="en-IN" smtClean="0"/>
              <a:t>27-06-2020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26088099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63EF53-2AE8-4FEB-97ED-0F366F450C0C}" type="datetimeFigureOut">
              <a:rPr lang="en-IN" smtClean="0"/>
              <a:t>27-06-2020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174199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10087861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3EF53-2AE8-4FEB-97ED-0F366F450C0C}" type="datetimeFigureOut">
              <a:rPr lang="en-IN" smtClean="0"/>
              <a:t>27-06-2020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3606962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63EF53-2AE8-4FEB-97ED-0F366F450C0C}" type="datetimeFigureOut">
              <a:rPr lang="en-IN" smtClean="0"/>
              <a:t>27-06-2020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5869724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3EF53-2AE8-4FEB-97ED-0F366F450C0C}" type="datetimeFigureOut">
              <a:rPr lang="en-IN" smtClean="0"/>
              <a:t>27-06-2020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38389268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40595715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3EF53-2AE8-4FEB-97ED-0F366F450C0C}" type="datetimeFigureOut">
              <a:rPr lang="en-IN" smtClean="0"/>
              <a:t>27-06-2020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103276-5836-4750-B34E-646B0E83790A}" type="slidenum">
              <a:rPr lang="en-IN" smtClean="0"/>
              <a:t>‹#›</a:t>
            </a:fld>
            <a:endParaRPr lang="en-IN"/>
          </a:p>
        </p:txBody>
      </p:sp>
    </p:spTree>
    <p:extLst>
      <p:ext uri="{BB962C8B-B14F-4D97-AF65-F5344CB8AC3E}">
        <p14:creationId xmlns:p14="http://schemas.microsoft.com/office/powerpoint/2010/main" val="21160547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F63EF53-2AE8-4FEB-97ED-0F366F450C0C}" type="datetimeFigureOut">
              <a:rPr lang="en-IN" smtClean="0"/>
              <a:t>27-06-2020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9103276-5836-4750-B34E-646B0E83790A}" type="slidenum">
              <a:rPr lang="en-IN" smtClean="0"/>
              <a:t>‹#›</a:t>
            </a:fld>
            <a:endParaRPr lang="en-IN"/>
          </a:p>
        </p:txBody>
      </p:sp>
    </p:spTree>
    <p:extLst>
      <p:ext uri="{BB962C8B-B14F-4D97-AF65-F5344CB8AC3E}">
        <p14:creationId xmlns:p14="http://schemas.microsoft.com/office/powerpoint/2010/main" val="2136053862"/>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ransition/>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hyperlink" Target="http://www.gmail.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A3C32E-31FA-4FAE-BACC-625ACC283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2" y="25265"/>
            <a:ext cx="12206424" cy="6905075"/>
          </a:xfrm>
          <a:prstGeom prst="rect">
            <a:avLst/>
          </a:prstGeom>
        </p:spPr>
      </p:pic>
      <p:sp>
        <p:nvSpPr>
          <p:cNvPr id="2" name="Title 1"/>
          <p:cNvSpPr>
            <a:spLocks noGrp="1"/>
          </p:cNvSpPr>
          <p:nvPr>
            <p:ph type="ctrTitle"/>
          </p:nvPr>
        </p:nvSpPr>
        <p:spPr>
          <a:xfrm>
            <a:off x="119336" y="112681"/>
            <a:ext cx="4248472" cy="1084055"/>
          </a:xfrm>
        </p:spPr>
        <p:txBody>
          <a:bodyPr anchor="ctr">
            <a:noAutofit/>
          </a:bodyPr>
          <a:lstStyle/>
          <a:p>
            <a:pPr algn="ctr"/>
            <a:r>
              <a:rPr lang="en-US" sz="6600" dirty="0">
                <a:solidFill>
                  <a:srgbClr val="FF0000"/>
                </a:solidFill>
                <a:latin typeface="Arial Black"/>
                <a:cs typeface="Calibri Light"/>
              </a:rPr>
              <a:t>Chapter 2:</a:t>
            </a:r>
            <a:endParaRPr lang="en-US" sz="6600" dirty="0">
              <a:solidFill>
                <a:srgbClr val="FF0000"/>
              </a:solidFill>
              <a:latin typeface="Arial Black"/>
            </a:endParaRPr>
          </a:p>
        </p:txBody>
      </p:sp>
      <p:sp>
        <p:nvSpPr>
          <p:cNvPr id="9" name="Subtitle 2">
            <a:extLst>
              <a:ext uri="{FF2B5EF4-FFF2-40B4-BE49-F238E27FC236}">
                <a16:creationId xmlns:a16="http://schemas.microsoft.com/office/drawing/2014/main" id="{144E486E-553B-460D-BA7C-C3EE93554801}"/>
              </a:ext>
            </a:extLst>
          </p:cNvPr>
          <p:cNvSpPr txBox="1">
            <a:spLocks/>
          </p:cNvSpPr>
          <p:nvPr/>
        </p:nvSpPr>
        <p:spPr>
          <a:xfrm>
            <a:off x="4943872" y="182599"/>
            <a:ext cx="7128792" cy="944218"/>
          </a:xfrm>
          <a:prstGeom prst="rect">
            <a:avLst/>
          </a:prstGeom>
          <a:no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5400" b="1" dirty="0">
                <a:solidFill>
                  <a:srgbClr val="002060"/>
                </a:solidFill>
                <a:latin typeface="Arial Black" panose="020B0A04020102020204" pitchFamily="34" charset="0"/>
                <a:cs typeface="Calibri"/>
              </a:rPr>
              <a:t>Using the Internet</a:t>
            </a:r>
          </a:p>
        </p:txBody>
      </p:sp>
      <p:cxnSp>
        <p:nvCxnSpPr>
          <p:cNvPr id="10" name="Straight Arrow Connector 9">
            <a:extLst>
              <a:ext uri="{FF2B5EF4-FFF2-40B4-BE49-F238E27FC236}">
                <a16:creationId xmlns:a16="http://schemas.microsoft.com/office/drawing/2014/main" id="{6019BD58-DB2D-48CC-8C76-7751269AEF80}"/>
              </a:ext>
            </a:extLst>
          </p:cNvPr>
          <p:cNvCxnSpPr>
            <a:cxnSpLocks/>
          </p:cNvCxnSpPr>
          <p:nvPr/>
        </p:nvCxnSpPr>
        <p:spPr>
          <a:xfrm>
            <a:off x="119336" y="1196736"/>
            <a:ext cx="4104456" cy="18"/>
          </a:xfrm>
          <a:prstGeom prst="straightConnector1">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pic>
        <p:nvPicPr>
          <p:cNvPr id="11" name="Cc1">
            <a:hlinkClick r:id="" action="ppaction://media"/>
            <a:extLst>
              <a:ext uri="{FF2B5EF4-FFF2-40B4-BE49-F238E27FC236}">
                <a16:creationId xmlns:a16="http://schemas.microsoft.com/office/drawing/2014/main" id="{661BB633-15D0-4847-AF2C-F6F7041A0A0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pic>
        <p:nvPicPr>
          <p:cNvPr id="4" name="Class-6-background-music-reduced compressed">
            <a:hlinkClick r:id="" action="ppaction://media"/>
            <a:extLst>
              <a:ext uri="{FF2B5EF4-FFF2-40B4-BE49-F238E27FC236}">
                <a16:creationId xmlns:a16="http://schemas.microsoft.com/office/drawing/2014/main" id="{165BEE54-64E1-47A5-8F82-4C224AB031B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969625" y="5227638"/>
            <a:ext cx="406400" cy="406400"/>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p14:dur="1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347" fill="hold"/>
                                        <p:tgtEl>
                                          <p:spTgt spid="11"/>
                                        </p:tgtEl>
                                      </p:cBhvr>
                                    </p:cmd>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5" fill="hold" display="0">
                  <p:stCondLst>
                    <p:cond delay="indefinite"/>
                  </p:stCondLst>
                  <p:endCondLst>
                    <p:cond evt="onStopAudio" delay="0">
                      <p:tgtEl>
                        <p:sldTgt/>
                      </p:tgtEl>
                    </p:cond>
                  </p:endCondLst>
                </p:cTn>
                <p:tgtEl>
                  <p:spTgt spid="11"/>
                </p:tgtEl>
              </p:cMediaNode>
            </p:audio>
            <p:audio>
              <p:cMediaNode vol="80000" numSld="999" showWhenStopped="0">
                <p:cTn id="26" repeatCount="indefinite" fill="remove"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58" y="80628"/>
            <a:ext cx="1656184" cy="778098"/>
          </a:xfrm>
        </p:spPr>
        <p:txBody>
          <a:bodyPr>
            <a:normAutofit fontScale="90000"/>
          </a:bodyPr>
          <a:lstStyle/>
          <a:p>
            <a:pPr algn="ctr"/>
            <a:r>
              <a:rPr lang="en-IN" dirty="0">
                <a:latin typeface="Franklin Gothic Demi" panose="020B0703020102020204" pitchFamily="34" charset="0"/>
              </a:rPr>
              <a:t>Blog</a:t>
            </a:r>
          </a:p>
        </p:txBody>
      </p:sp>
      <p:sp>
        <p:nvSpPr>
          <p:cNvPr id="3" name="Content Placeholder 2"/>
          <p:cNvSpPr>
            <a:spLocks noGrp="1"/>
          </p:cNvSpPr>
          <p:nvPr>
            <p:ph idx="1"/>
          </p:nvPr>
        </p:nvSpPr>
        <p:spPr>
          <a:xfrm>
            <a:off x="197458" y="966738"/>
            <a:ext cx="7704856" cy="4128918"/>
          </a:xfrm>
        </p:spPr>
        <p:txBody>
          <a:bodyPr>
            <a:normAutofit fontScale="92500" lnSpcReduction="10000"/>
          </a:bodyPr>
          <a:lstStyle/>
          <a:p>
            <a:pPr marL="0" indent="0">
              <a:buNone/>
            </a:pPr>
            <a:r>
              <a:rPr lang="en-IN" sz="2800" dirty="0">
                <a:latin typeface="Franklin Gothic Demi" panose="020B0703020102020204" pitchFamily="34" charset="0"/>
              </a:rPr>
              <a:t>A blog is a means of communication that can have text, image, video, audio and so on. You can use a blog to share your ideas with online readers. The readers of the blog can comment on the blog.</a:t>
            </a:r>
          </a:p>
          <a:p>
            <a:pPr marL="0" indent="0">
              <a:buNone/>
            </a:pPr>
            <a:r>
              <a:rPr lang="en-IN" sz="2800" dirty="0">
                <a:latin typeface="Franklin Gothic Demi" panose="020B0703020102020204" pitchFamily="34" charset="0"/>
              </a:rPr>
              <a:t>Some key features of a blog are as follows:</a:t>
            </a:r>
          </a:p>
          <a:p>
            <a:pPr marL="514350" indent="-514350">
              <a:buAutoNum type="arabicPeriod"/>
            </a:pPr>
            <a:r>
              <a:rPr lang="en-IN" sz="2800" dirty="0">
                <a:latin typeface="Franklin Gothic Demi" panose="020B0703020102020204" pitchFamily="34" charset="0"/>
              </a:rPr>
              <a:t>A blog is normally a single page of entries. The entries are displayed in reverse.</a:t>
            </a:r>
          </a:p>
          <a:p>
            <a:pPr marL="514350" indent="-514350">
              <a:buAutoNum type="arabicPeriod"/>
            </a:pPr>
            <a:r>
              <a:rPr lang="en-IN" sz="2800" dirty="0">
                <a:latin typeface="Franklin Gothic Demi" panose="020B0703020102020204" pitchFamily="34" charset="0"/>
              </a:rPr>
              <a:t>A blog is usually public. Anyone can see it.</a:t>
            </a:r>
          </a:p>
          <a:p>
            <a:pPr marL="514350" indent="-514350">
              <a:buAutoNum type="arabicPeriod"/>
            </a:pPr>
            <a:r>
              <a:rPr lang="en-IN" sz="2800" dirty="0">
                <a:latin typeface="Franklin Gothic Demi" panose="020B0703020102020204" pitchFamily="34" charset="0"/>
              </a:rPr>
              <a:t>Blogs generally contain text. However, there are vlogs (video blogs), photologs  (photograph blogs) and podcasts (audio blogs).</a:t>
            </a:r>
          </a:p>
          <a:p>
            <a:pPr marL="0" indent="0">
              <a:buNone/>
            </a:pPr>
            <a:endParaRPr lang="en-IN" dirty="0">
              <a:latin typeface="Franklin Gothic Demi" panose="020B0703020102020204" pitchFamily="34" charset="0"/>
            </a:endParaRPr>
          </a:p>
          <a:p>
            <a:pPr marL="514350" indent="-514350">
              <a:buAutoNum type="arabicPeriod"/>
            </a:pPr>
            <a:endParaRPr lang="en-IN" sz="2800" dirty="0">
              <a:latin typeface="Franklin Gothic Demi" panose="020B0703020102020204" pitchFamily="34" charset="0"/>
            </a:endParaRPr>
          </a:p>
        </p:txBody>
      </p:sp>
      <p:grpSp>
        <p:nvGrpSpPr>
          <p:cNvPr id="9" name="Group 8">
            <a:extLst>
              <a:ext uri="{FF2B5EF4-FFF2-40B4-BE49-F238E27FC236}">
                <a16:creationId xmlns:a16="http://schemas.microsoft.com/office/drawing/2014/main" id="{302F9D68-8420-4EC8-AD6A-BA7085FB5746}"/>
              </a:ext>
            </a:extLst>
          </p:cNvPr>
          <p:cNvGrpSpPr/>
          <p:nvPr/>
        </p:nvGrpSpPr>
        <p:grpSpPr>
          <a:xfrm>
            <a:off x="1199456" y="4941321"/>
            <a:ext cx="10513168" cy="1827287"/>
            <a:chOff x="1271464" y="4941168"/>
            <a:chExt cx="10513168" cy="1827287"/>
          </a:xfrm>
        </p:grpSpPr>
        <p:sp>
          <p:nvSpPr>
            <p:cNvPr id="4" name="Rectangle 3">
              <a:extLst>
                <a:ext uri="{FF2B5EF4-FFF2-40B4-BE49-F238E27FC236}">
                  <a16:creationId xmlns:a16="http://schemas.microsoft.com/office/drawing/2014/main" id="{56CD84F4-6201-4FA3-B1EF-F50398BD7AA4}"/>
                </a:ext>
              </a:extLst>
            </p:cNvPr>
            <p:cNvSpPr/>
            <p:nvPr/>
          </p:nvSpPr>
          <p:spPr>
            <a:xfrm>
              <a:off x="1271464" y="5157192"/>
              <a:ext cx="8352928" cy="1440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a:solidFill>
                    <a:schemeClr val="bg1"/>
                  </a:solidFill>
                  <a:latin typeface="Franklin Gothic Demi" panose="020B0703020102020204" pitchFamily="34" charset="0"/>
                </a:rPr>
                <a:t>Microblogging: It is an upcoming practice in which small pieces of information are posted on the Internet. It is mostly used for news updates. Some microblogging websites are Twitter, Tumblr and </a:t>
              </a:r>
              <a:r>
                <a:rPr lang="en-IN" sz="2400" dirty="0" err="1">
                  <a:solidFill>
                    <a:schemeClr val="bg1"/>
                  </a:solidFill>
                  <a:latin typeface="Franklin Gothic Demi" panose="020B0703020102020204" pitchFamily="34" charset="0"/>
                </a:rPr>
                <a:t>FriendFeed</a:t>
              </a:r>
              <a:r>
                <a:rPr lang="en-IN" sz="2400" dirty="0">
                  <a:solidFill>
                    <a:schemeClr val="bg1"/>
                  </a:solidFill>
                  <a:latin typeface="Franklin Gothic Demi" panose="020B0703020102020204" pitchFamily="34" charset="0"/>
                </a:rPr>
                <a:t>.</a:t>
              </a:r>
            </a:p>
          </p:txBody>
        </p:sp>
        <p:pic>
          <p:nvPicPr>
            <p:cNvPr id="6" name="Picture 5">
              <a:extLst>
                <a:ext uri="{FF2B5EF4-FFF2-40B4-BE49-F238E27FC236}">
                  <a16:creationId xmlns:a16="http://schemas.microsoft.com/office/drawing/2014/main" id="{169AF507-3E3E-4C21-938C-25F6894C4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4941168"/>
              <a:ext cx="2160240" cy="1827287"/>
            </a:xfrm>
            <a:prstGeom prst="rect">
              <a:avLst/>
            </a:prstGeom>
          </p:spPr>
        </p:pic>
      </p:grpSp>
      <p:pic>
        <p:nvPicPr>
          <p:cNvPr id="10" name="Picture 9">
            <a:extLst>
              <a:ext uri="{FF2B5EF4-FFF2-40B4-BE49-F238E27FC236}">
                <a16:creationId xmlns:a16="http://schemas.microsoft.com/office/drawing/2014/main" id="{946DF02C-F354-4460-896F-9425A4C2D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14" y="89392"/>
            <a:ext cx="4170350" cy="4680825"/>
          </a:xfrm>
          <a:prstGeom prst="rect">
            <a:avLst/>
          </a:prstGeom>
        </p:spPr>
      </p:pic>
      <p:pic>
        <p:nvPicPr>
          <p:cNvPr id="5" name="Cc10">
            <a:hlinkClick r:id="" action="ppaction://media"/>
            <a:extLst>
              <a:ext uri="{FF2B5EF4-FFF2-40B4-BE49-F238E27FC236}">
                <a16:creationId xmlns:a16="http://schemas.microsoft.com/office/drawing/2014/main" id="{A546DC7A-6954-4B00-B679-E46E17A56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9638" y="4302125"/>
            <a:ext cx="406400" cy="406400"/>
          </a:xfrm>
          <a:prstGeom prst="rect">
            <a:avLst/>
          </a:prstGeom>
        </p:spPr>
      </p:pic>
    </p:spTree>
    <p:extLst>
      <p:ext uri="{BB962C8B-B14F-4D97-AF65-F5344CB8AC3E}">
        <p14:creationId xmlns:p14="http://schemas.microsoft.com/office/powerpoint/2010/main" val="1579305597"/>
      </p:ext>
    </p:extLst>
  </p:cSld>
  <p:clrMapOvr>
    <a:masterClrMapping/>
  </p:clrMapOvr>
  <p:transition advClick="0"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97"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1000"/>
                                        <p:tgtEl>
                                          <p:spTgt spid="10"/>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3">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2000" fill="hold"/>
                                        <p:tgtEl>
                                          <p:spTgt spid="3">
                                            <p:txEl>
                                              <p:pRg st="4" end="4"/>
                                            </p:txEl>
                                          </p:spTgt>
                                        </p:tgtEl>
                                        <p:attrNameLst>
                                          <p:attrName>ppt_y</p:attrName>
                                        </p:attrNameLst>
                                      </p:cBhvr>
                                      <p:tavLst>
                                        <p:tav tm="0">
                                          <p:val>
                                            <p:strVal val="#ppt_y"/>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5745506"/>
              </p:ext>
            </p:extLst>
          </p:nvPr>
        </p:nvGraphicFramePr>
        <p:xfrm>
          <a:off x="335360" y="260648"/>
          <a:ext cx="11449272" cy="6324798"/>
        </p:xfrm>
        <a:graphic>
          <a:graphicData uri="http://schemas.openxmlformats.org/drawingml/2006/table">
            <a:tbl>
              <a:tblPr firstRow="1" bandRow="1">
                <a:tableStyleId>{5C22544A-7EE6-4342-B048-85BDC9FD1C3A}</a:tableStyleId>
              </a:tblPr>
              <a:tblGrid>
                <a:gridCol w="5724636">
                  <a:extLst>
                    <a:ext uri="{9D8B030D-6E8A-4147-A177-3AD203B41FA5}">
                      <a16:colId xmlns:a16="http://schemas.microsoft.com/office/drawing/2014/main" val="20000"/>
                    </a:ext>
                  </a:extLst>
                </a:gridCol>
                <a:gridCol w="5724636">
                  <a:extLst>
                    <a:ext uri="{9D8B030D-6E8A-4147-A177-3AD203B41FA5}">
                      <a16:colId xmlns:a16="http://schemas.microsoft.com/office/drawing/2014/main" val="20001"/>
                    </a:ext>
                  </a:extLst>
                </a:gridCol>
              </a:tblGrid>
              <a:tr h="879633">
                <a:tc>
                  <a:txBody>
                    <a:bodyPr/>
                    <a:lstStyle/>
                    <a:p>
                      <a:pPr algn="ctr"/>
                      <a:r>
                        <a:rPr lang="en-IN" sz="5400" dirty="0">
                          <a:latin typeface="Franklin Gothic Demi" panose="020B0703020102020204" pitchFamily="34" charset="0"/>
                        </a:rPr>
                        <a:t>BLOG</a:t>
                      </a:r>
                    </a:p>
                  </a:txBody>
                  <a:tcPr anchor="ctr"/>
                </a:tc>
                <a:tc>
                  <a:txBody>
                    <a:bodyPr/>
                    <a:lstStyle/>
                    <a:p>
                      <a:pPr algn="ctr"/>
                      <a:r>
                        <a:rPr lang="en-IN" sz="5400" dirty="0">
                          <a:latin typeface="Franklin Gothic Demi" panose="020B0703020102020204" pitchFamily="34" charset="0"/>
                        </a:rPr>
                        <a:t>WEBSITE</a:t>
                      </a:r>
                    </a:p>
                  </a:txBody>
                  <a:tcPr anchor="ctr"/>
                </a:tc>
                <a:extLst>
                  <a:ext uri="{0D108BD9-81ED-4DB2-BD59-A6C34878D82A}">
                    <a16:rowId xmlns:a16="http://schemas.microsoft.com/office/drawing/2014/main" val="10000"/>
                  </a:ext>
                </a:extLst>
              </a:tr>
              <a:tr h="1346266">
                <a:tc>
                  <a:txBody>
                    <a:bodyPr/>
                    <a:lstStyle/>
                    <a:p>
                      <a:pPr algn="l"/>
                      <a:r>
                        <a:rPr lang="en-IN" sz="2800" dirty="0">
                          <a:latin typeface="Franklin Gothic Demi" panose="020B0703020102020204" pitchFamily="34" charset="0"/>
                        </a:rPr>
                        <a:t>1. A blog is a type of website.</a:t>
                      </a:r>
                    </a:p>
                  </a:txBody>
                  <a:tcPr anchor="ctr"/>
                </a:tc>
                <a:tc>
                  <a:txBody>
                    <a:bodyPr/>
                    <a:lstStyle/>
                    <a:p>
                      <a:pPr algn="l"/>
                      <a:r>
                        <a:rPr lang="en-IN" sz="2800" dirty="0">
                          <a:latin typeface="Franklin Gothic Demi" panose="020B0703020102020204" pitchFamily="34" charset="0"/>
                        </a:rPr>
                        <a:t>A</a:t>
                      </a:r>
                      <a:r>
                        <a:rPr lang="en-IN" sz="2800" baseline="0" dirty="0">
                          <a:latin typeface="Franklin Gothic Demi" panose="020B0703020102020204" pitchFamily="34" charset="0"/>
                        </a:rPr>
                        <a:t> website is a collection of related web pages.</a:t>
                      </a:r>
                      <a:endParaRPr lang="en-IN" sz="2800" dirty="0">
                        <a:latin typeface="Franklin Gothic Demi" panose="020B0703020102020204" pitchFamily="34" charset="0"/>
                      </a:endParaRPr>
                    </a:p>
                  </a:txBody>
                  <a:tcPr anchor="ctr"/>
                </a:tc>
                <a:extLst>
                  <a:ext uri="{0D108BD9-81ED-4DB2-BD59-A6C34878D82A}">
                    <a16:rowId xmlns:a16="http://schemas.microsoft.com/office/drawing/2014/main" val="10001"/>
                  </a:ext>
                </a:extLst>
              </a:tr>
              <a:tr h="1346266">
                <a:tc>
                  <a:txBody>
                    <a:bodyPr/>
                    <a:lstStyle/>
                    <a:p>
                      <a:pPr algn="l"/>
                      <a:r>
                        <a:rPr lang="en-IN" sz="2800" dirty="0">
                          <a:latin typeface="Franklin Gothic Demi" panose="020B0703020102020204" pitchFamily="34" charset="0"/>
                        </a:rPr>
                        <a:t>2. The language used is often simpler than that of a website.</a:t>
                      </a:r>
                    </a:p>
                  </a:txBody>
                  <a:tcPr anchor="ctr"/>
                </a:tc>
                <a:tc>
                  <a:txBody>
                    <a:bodyPr/>
                    <a:lstStyle/>
                    <a:p>
                      <a:pPr algn="l"/>
                      <a:r>
                        <a:rPr lang="en-IN" sz="2800" dirty="0">
                          <a:latin typeface="Franklin Gothic Demi" panose="020B0703020102020204" pitchFamily="34" charset="0"/>
                        </a:rPr>
                        <a:t>The language used is formal. </a:t>
                      </a:r>
                    </a:p>
                  </a:txBody>
                  <a:tcPr anchor="ctr"/>
                </a:tc>
                <a:extLst>
                  <a:ext uri="{0D108BD9-81ED-4DB2-BD59-A6C34878D82A}">
                    <a16:rowId xmlns:a16="http://schemas.microsoft.com/office/drawing/2014/main" val="10002"/>
                  </a:ext>
                </a:extLst>
              </a:tr>
              <a:tr h="1346266">
                <a:tc>
                  <a:txBody>
                    <a:bodyPr/>
                    <a:lstStyle/>
                    <a:p>
                      <a:pPr algn="l"/>
                      <a:r>
                        <a:rPr lang="en-IN" sz="2800" dirty="0">
                          <a:latin typeface="Franklin Gothic Demi" panose="020B0703020102020204" pitchFamily="34" charset="0"/>
                        </a:rPr>
                        <a:t>3. Blogs are interactive and you can write about your area of interest.</a:t>
                      </a:r>
                    </a:p>
                  </a:txBody>
                  <a:tcPr anchor="ctr"/>
                </a:tc>
                <a:tc>
                  <a:txBody>
                    <a:bodyPr/>
                    <a:lstStyle/>
                    <a:p>
                      <a:pPr algn="l"/>
                      <a:r>
                        <a:rPr lang="en-IN" sz="2800" dirty="0">
                          <a:latin typeface="Franklin Gothic Demi" panose="020B0703020102020204" pitchFamily="34" charset="0"/>
                        </a:rPr>
                        <a:t>There is no interaction in a website.</a:t>
                      </a:r>
                    </a:p>
                  </a:txBody>
                  <a:tcPr anchor="ctr"/>
                </a:tc>
                <a:extLst>
                  <a:ext uri="{0D108BD9-81ED-4DB2-BD59-A6C34878D82A}">
                    <a16:rowId xmlns:a16="http://schemas.microsoft.com/office/drawing/2014/main" val="10003"/>
                  </a:ext>
                </a:extLst>
              </a:tr>
              <a:tr h="1346266">
                <a:tc>
                  <a:txBody>
                    <a:bodyPr/>
                    <a:lstStyle/>
                    <a:p>
                      <a:pPr algn="l"/>
                      <a:r>
                        <a:rPr lang="en-IN" sz="2800" dirty="0">
                          <a:latin typeface="Franklin Gothic Demi" panose="020B0703020102020204" pitchFamily="34" charset="0"/>
                        </a:rPr>
                        <a:t>4. The content in a blog is regularly</a:t>
                      </a:r>
                      <a:r>
                        <a:rPr lang="en-IN" sz="2800" baseline="0" dirty="0">
                          <a:latin typeface="Franklin Gothic Demi" panose="020B0703020102020204" pitchFamily="34" charset="0"/>
                        </a:rPr>
                        <a:t> updated.</a:t>
                      </a:r>
                      <a:endParaRPr lang="en-IN" sz="2800" dirty="0">
                        <a:latin typeface="Franklin Gothic Demi" panose="020B0703020102020204" pitchFamily="34" charset="0"/>
                      </a:endParaRPr>
                    </a:p>
                  </a:txBody>
                  <a:tcPr anchor="ctr"/>
                </a:tc>
                <a:tc>
                  <a:txBody>
                    <a:bodyPr/>
                    <a:lstStyle/>
                    <a:p>
                      <a:pPr algn="l"/>
                      <a:r>
                        <a:rPr lang="en-IN" sz="2800" dirty="0">
                          <a:latin typeface="Franklin Gothic Demi" panose="020B0703020102020204" pitchFamily="34" charset="0"/>
                        </a:rPr>
                        <a:t>The major content of a website remains the same.                                                                                                        </a:t>
                      </a:r>
                    </a:p>
                  </a:txBody>
                  <a:tcPr anchor="ctr"/>
                </a:tc>
                <a:extLst>
                  <a:ext uri="{0D108BD9-81ED-4DB2-BD59-A6C34878D82A}">
                    <a16:rowId xmlns:a16="http://schemas.microsoft.com/office/drawing/2014/main" val="10004"/>
                  </a:ext>
                </a:extLst>
              </a:tr>
            </a:tbl>
          </a:graphicData>
        </a:graphic>
      </p:graphicFrame>
      <p:pic>
        <p:nvPicPr>
          <p:cNvPr id="2" name="Cc11">
            <a:hlinkClick r:id="" action="ppaction://media"/>
            <a:extLst>
              <a:ext uri="{FF2B5EF4-FFF2-40B4-BE49-F238E27FC236}">
                <a16:creationId xmlns:a16="http://schemas.microsoft.com/office/drawing/2014/main" id="{E9BFFCC6-C9AB-4F5F-AAB6-7C8EC24202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4813" y="5078413"/>
            <a:ext cx="406400" cy="406400"/>
          </a:xfrm>
          <a:prstGeom prst="rect">
            <a:avLst/>
          </a:prstGeom>
        </p:spPr>
      </p:pic>
    </p:spTree>
    <p:extLst>
      <p:ext uri="{BB962C8B-B14F-4D97-AF65-F5344CB8AC3E}">
        <p14:creationId xmlns:p14="http://schemas.microsoft.com/office/powerpoint/2010/main" val="2787039256"/>
      </p:ext>
    </p:extLst>
  </p:cSld>
  <p:clrMapOvr>
    <a:masterClrMapping/>
  </p:clrMapOvr>
  <p:transition advClick="0"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88640"/>
            <a:ext cx="2910350" cy="792088"/>
          </a:xfrm>
          <a:solidFill>
            <a:srgbClr val="00B0F0"/>
          </a:solidFill>
        </p:spPr>
        <p:txBody>
          <a:bodyPr>
            <a:normAutofit fontScale="90000"/>
          </a:bodyPr>
          <a:lstStyle/>
          <a:p>
            <a:pPr algn="ctr"/>
            <a:r>
              <a:rPr lang="en-IN" sz="6000" dirty="0">
                <a:solidFill>
                  <a:schemeClr val="bg1"/>
                </a:solidFill>
                <a:latin typeface="Franklin Gothic Demi" panose="020B0703020102020204" pitchFamily="34" charset="0"/>
              </a:rPr>
              <a:t>Podcast</a:t>
            </a:r>
          </a:p>
        </p:txBody>
      </p:sp>
      <p:sp>
        <p:nvSpPr>
          <p:cNvPr id="3" name="Content Placeholder 2"/>
          <p:cNvSpPr>
            <a:spLocks noGrp="1"/>
          </p:cNvSpPr>
          <p:nvPr>
            <p:ph idx="1"/>
          </p:nvPr>
        </p:nvSpPr>
        <p:spPr>
          <a:xfrm>
            <a:off x="191344" y="1124744"/>
            <a:ext cx="5616624" cy="3312368"/>
          </a:xfrm>
          <a:solidFill>
            <a:schemeClr val="accent2">
              <a:lumMod val="75000"/>
              <a:alpha val="51000"/>
            </a:schemeClr>
          </a:solidFill>
        </p:spPr>
        <p:txBody>
          <a:bodyPr anchor="ctr">
            <a:normAutofit/>
          </a:bodyPr>
          <a:lstStyle/>
          <a:p>
            <a:pPr marL="0" indent="0" algn="ctr">
              <a:buNone/>
            </a:pPr>
            <a:r>
              <a:rPr lang="en-IN" dirty="0">
                <a:solidFill>
                  <a:srgbClr val="FFFF00"/>
                </a:solidFill>
                <a:latin typeface="Franklin Gothic Demi" panose="020B0703020102020204" pitchFamily="34" charset="0"/>
              </a:rPr>
              <a:t>A podcast is the audio form of a blog. A podcast is recorded and stored on a website. You can listen to a podcast directly from the website on which it is uploaded. You can also share and listen to a podcast on a computer or smartphone.</a:t>
            </a:r>
          </a:p>
        </p:txBody>
      </p:sp>
      <p:sp>
        <p:nvSpPr>
          <p:cNvPr id="4" name="Content Placeholder 2">
            <a:extLst>
              <a:ext uri="{FF2B5EF4-FFF2-40B4-BE49-F238E27FC236}">
                <a16:creationId xmlns:a16="http://schemas.microsoft.com/office/drawing/2014/main" id="{DFD4A873-D9C6-4CA4-8C25-6625068EBE02}"/>
              </a:ext>
            </a:extLst>
          </p:cNvPr>
          <p:cNvSpPr txBox="1">
            <a:spLocks/>
          </p:cNvSpPr>
          <p:nvPr/>
        </p:nvSpPr>
        <p:spPr>
          <a:xfrm>
            <a:off x="263352" y="4808908"/>
            <a:ext cx="11665296" cy="18604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4000" b="1" dirty="0">
                <a:solidFill>
                  <a:schemeClr val="tx1"/>
                </a:solidFill>
              </a:rPr>
              <a:t>Advantages of podcasts</a:t>
            </a:r>
          </a:p>
          <a:p>
            <a:pPr marL="0" indent="0">
              <a:buNone/>
            </a:pPr>
            <a:r>
              <a:rPr lang="en-IN" b="1" dirty="0">
                <a:solidFill>
                  <a:schemeClr val="tx1"/>
                </a:solidFill>
              </a:rPr>
              <a:t>1. Podcasts can be easily transferred from one computer to another.</a:t>
            </a:r>
          </a:p>
          <a:p>
            <a:pPr marL="0" indent="0">
              <a:buNone/>
            </a:pPr>
            <a:r>
              <a:rPr lang="en-IN" b="1" dirty="0">
                <a:solidFill>
                  <a:schemeClr val="tx1"/>
                </a:solidFill>
              </a:rPr>
              <a:t>2. Since a podcast is available online, you can listen to it whenever you want.</a:t>
            </a:r>
          </a:p>
        </p:txBody>
      </p:sp>
      <p:pic>
        <p:nvPicPr>
          <p:cNvPr id="14" name="Picture 13">
            <a:extLst>
              <a:ext uri="{FF2B5EF4-FFF2-40B4-BE49-F238E27FC236}">
                <a16:creationId xmlns:a16="http://schemas.microsoft.com/office/drawing/2014/main" id="{B0A75ED8-088A-4A9B-85A1-912824439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992" y="102744"/>
            <a:ext cx="6048672" cy="4982440"/>
          </a:xfrm>
          <a:prstGeom prst="rect">
            <a:avLst/>
          </a:prstGeom>
        </p:spPr>
      </p:pic>
      <p:pic>
        <p:nvPicPr>
          <p:cNvPr id="5" name="Cc12">
            <a:hlinkClick r:id="" action="ppaction://media"/>
            <a:extLst>
              <a:ext uri="{FF2B5EF4-FFF2-40B4-BE49-F238E27FC236}">
                <a16:creationId xmlns:a16="http://schemas.microsoft.com/office/drawing/2014/main" id="{05651ED2-F611-4339-92B7-E75365DAB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850" y="5291138"/>
            <a:ext cx="406400" cy="406400"/>
          </a:xfrm>
          <a:prstGeom prst="rect">
            <a:avLst/>
          </a:prstGeom>
        </p:spPr>
      </p:pic>
    </p:spTree>
    <p:extLst>
      <p:ext uri="{BB962C8B-B14F-4D97-AF65-F5344CB8AC3E}">
        <p14:creationId xmlns:p14="http://schemas.microsoft.com/office/powerpoint/2010/main" val="2334469003"/>
      </p:ext>
    </p:extLst>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42"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0-#ppt_w/2"/>
                                          </p:val>
                                        </p:tav>
                                        <p:tav tm="100000">
                                          <p:val>
                                            <p:strVal val="#ppt_x"/>
                                          </p:val>
                                        </p:tav>
                                      </p:tavLst>
                                    </p:anim>
                                    <p:anim calcmode="lin" valueType="num">
                                      <p:cBhvr additive="base">
                                        <p:cTn id="15" dur="2000" fill="hold"/>
                                        <p:tgtEl>
                                          <p:spTgt spid="3">
                                            <p:bg/>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ppt_y"/>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2750" fill="hold"/>
                                        <p:tgtEl>
                                          <p:spTgt spid="14"/>
                                        </p:tgtEl>
                                        <p:attrNameLst>
                                          <p:attrName>ppt_w</p:attrName>
                                        </p:attrNameLst>
                                      </p:cBhvr>
                                      <p:tavLst>
                                        <p:tav tm="0">
                                          <p:val>
                                            <p:fltVal val="0"/>
                                          </p:val>
                                        </p:tav>
                                        <p:tav tm="100000">
                                          <p:val>
                                            <p:strVal val="#ppt_w"/>
                                          </p:val>
                                        </p:tav>
                                      </p:tavLst>
                                    </p:anim>
                                    <p:anim calcmode="lin" valueType="num">
                                      <p:cBhvr>
                                        <p:cTn id="23" dur="2750" fill="hold"/>
                                        <p:tgtEl>
                                          <p:spTgt spid="14"/>
                                        </p:tgtEl>
                                        <p:attrNameLst>
                                          <p:attrName>ppt_h</p:attrName>
                                        </p:attrNameLst>
                                      </p:cBhvr>
                                      <p:tavLst>
                                        <p:tav tm="0">
                                          <p:val>
                                            <p:fltVal val="0"/>
                                          </p:val>
                                        </p:tav>
                                        <p:tav tm="100000">
                                          <p:val>
                                            <p:strVal val="#ppt_h"/>
                                          </p:val>
                                        </p:tav>
                                      </p:tavLst>
                                    </p:anim>
                                    <p:anim calcmode="lin" valueType="num">
                                      <p:cBhvr>
                                        <p:cTn id="24" dur="2750" fill="hold"/>
                                        <p:tgtEl>
                                          <p:spTgt spid="14"/>
                                        </p:tgtEl>
                                        <p:attrNameLst>
                                          <p:attrName>style.rotation</p:attrName>
                                        </p:attrNameLst>
                                      </p:cBhvr>
                                      <p:tavLst>
                                        <p:tav tm="0">
                                          <p:val>
                                            <p:fltVal val="90"/>
                                          </p:val>
                                        </p:tav>
                                        <p:tav tm="100000">
                                          <p:val>
                                            <p:fltVal val="0"/>
                                          </p:val>
                                        </p:tav>
                                      </p:tavLst>
                                    </p:anim>
                                    <p:animEffect transition="in" filter="fade">
                                      <p:cBhvr>
                                        <p:cTn id="25" dur="2750"/>
                                        <p:tgtEl>
                                          <p:spTgt spid="14"/>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2" grpId="0" animBg="1"/>
      <p:bldP spid="3" grpId="0" build="p"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58287594"/>
              </p:ext>
            </p:extLst>
          </p:nvPr>
        </p:nvGraphicFramePr>
        <p:xfrm>
          <a:off x="263352" y="404664"/>
          <a:ext cx="11665296" cy="6192688"/>
        </p:xfrm>
        <a:graphic>
          <a:graphicData uri="http://schemas.openxmlformats.org/drawingml/2006/table">
            <a:tbl>
              <a:tblPr firstRow="1" bandRow="1">
                <a:tableStyleId>{5C22544A-7EE6-4342-B048-85BDC9FD1C3A}</a:tableStyleId>
              </a:tblPr>
              <a:tblGrid>
                <a:gridCol w="5832648">
                  <a:extLst>
                    <a:ext uri="{9D8B030D-6E8A-4147-A177-3AD203B41FA5}">
                      <a16:colId xmlns:a16="http://schemas.microsoft.com/office/drawing/2014/main" val="20000"/>
                    </a:ext>
                  </a:extLst>
                </a:gridCol>
                <a:gridCol w="5832648">
                  <a:extLst>
                    <a:ext uri="{9D8B030D-6E8A-4147-A177-3AD203B41FA5}">
                      <a16:colId xmlns:a16="http://schemas.microsoft.com/office/drawing/2014/main" val="20001"/>
                    </a:ext>
                  </a:extLst>
                </a:gridCol>
              </a:tblGrid>
              <a:tr h="1135845">
                <a:tc>
                  <a:txBody>
                    <a:bodyPr/>
                    <a:lstStyle/>
                    <a:p>
                      <a:pPr algn="ctr"/>
                      <a:r>
                        <a:rPr lang="en-IN" sz="6000" dirty="0">
                          <a:latin typeface="Franklin Gothic Demi" panose="020B0703020102020204" pitchFamily="34" charset="0"/>
                        </a:rPr>
                        <a:t>PODCAST</a:t>
                      </a:r>
                    </a:p>
                  </a:txBody>
                  <a:tcPr anchor="ctr"/>
                </a:tc>
                <a:tc>
                  <a:txBody>
                    <a:bodyPr/>
                    <a:lstStyle/>
                    <a:p>
                      <a:pPr algn="ctr"/>
                      <a:r>
                        <a:rPr lang="en-IN" sz="6000" dirty="0">
                          <a:latin typeface="Franklin Gothic Demi" panose="020B0703020102020204" pitchFamily="34" charset="0"/>
                        </a:rPr>
                        <a:t>BLOG</a:t>
                      </a:r>
                    </a:p>
                  </a:txBody>
                  <a:tcPr anchor="ctr"/>
                </a:tc>
                <a:extLst>
                  <a:ext uri="{0D108BD9-81ED-4DB2-BD59-A6C34878D82A}">
                    <a16:rowId xmlns:a16="http://schemas.microsoft.com/office/drawing/2014/main" val="10000"/>
                  </a:ext>
                </a:extLst>
              </a:tr>
              <a:tr h="1135845">
                <a:tc>
                  <a:txBody>
                    <a:bodyPr/>
                    <a:lstStyle/>
                    <a:p>
                      <a:pPr algn="l"/>
                      <a:r>
                        <a:rPr lang="en-IN" sz="3200" dirty="0">
                          <a:latin typeface="Franklin Gothic Demi" panose="020B0703020102020204" pitchFamily="34" charset="0"/>
                        </a:rPr>
                        <a:t>1. You listen to a podcast.</a:t>
                      </a:r>
                    </a:p>
                  </a:txBody>
                  <a:tcPr anchor="ctr"/>
                </a:tc>
                <a:tc>
                  <a:txBody>
                    <a:bodyPr/>
                    <a:lstStyle/>
                    <a:p>
                      <a:pPr algn="l"/>
                      <a:r>
                        <a:rPr lang="en-IN" sz="3200" dirty="0">
                          <a:latin typeface="Franklin Gothic Demi" panose="020B0703020102020204" pitchFamily="34" charset="0"/>
                        </a:rPr>
                        <a:t>You read a blog.</a:t>
                      </a:r>
                    </a:p>
                  </a:txBody>
                  <a:tcPr anchor="ctr"/>
                </a:tc>
                <a:extLst>
                  <a:ext uri="{0D108BD9-81ED-4DB2-BD59-A6C34878D82A}">
                    <a16:rowId xmlns:a16="http://schemas.microsoft.com/office/drawing/2014/main" val="10001"/>
                  </a:ext>
                </a:extLst>
              </a:tr>
              <a:tr h="1960499">
                <a:tc>
                  <a:txBody>
                    <a:bodyPr/>
                    <a:lstStyle/>
                    <a:p>
                      <a:pPr algn="l"/>
                      <a:r>
                        <a:rPr lang="en-IN" sz="3200" dirty="0">
                          <a:latin typeface="Franklin Gothic Demi" panose="020B0703020102020204" pitchFamily="34" charset="0"/>
                        </a:rPr>
                        <a:t>2. You use an audio media player or smartphone to listen to a podcast</a:t>
                      </a:r>
                    </a:p>
                  </a:txBody>
                  <a:tcPr anchor="ctr"/>
                </a:tc>
                <a:tc>
                  <a:txBody>
                    <a:bodyPr/>
                    <a:lstStyle/>
                    <a:p>
                      <a:pPr algn="l"/>
                      <a:r>
                        <a:rPr lang="en-IN" sz="3200" dirty="0">
                          <a:latin typeface="Franklin Gothic Demi" panose="020B0703020102020204" pitchFamily="34" charset="0"/>
                        </a:rPr>
                        <a:t>You use a computer or a smartphone to read a blog.</a:t>
                      </a:r>
                    </a:p>
                  </a:txBody>
                  <a:tcPr anchor="ctr"/>
                </a:tc>
                <a:extLst>
                  <a:ext uri="{0D108BD9-81ED-4DB2-BD59-A6C34878D82A}">
                    <a16:rowId xmlns:a16="http://schemas.microsoft.com/office/drawing/2014/main" val="10002"/>
                  </a:ext>
                </a:extLst>
              </a:tr>
              <a:tr h="1960499">
                <a:tc>
                  <a:txBody>
                    <a:bodyPr/>
                    <a:lstStyle/>
                    <a:p>
                      <a:pPr algn="l"/>
                      <a:r>
                        <a:rPr lang="en-IN" sz="3200" dirty="0">
                          <a:latin typeface="Franklin Gothic Demi" panose="020B0703020102020204" pitchFamily="34" charset="0"/>
                        </a:rPr>
                        <a:t>3. A podcast file can be easily downloaded.</a:t>
                      </a:r>
                    </a:p>
                  </a:txBody>
                  <a:tcPr anchor="ctr"/>
                </a:tc>
                <a:tc>
                  <a:txBody>
                    <a:bodyPr/>
                    <a:lstStyle/>
                    <a:p>
                      <a:pPr algn="l"/>
                      <a:r>
                        <a:rPr lang="en-IN" sz="3200" dirty="0">
                          <a:latin typeface="Franklin Gothic Demi" panose="020B0703020102020204" pitchFamily="34" charset="0"/>
                        </a:rPr>
                        <a:t>Blog files cannot be downloaded.</a:t>
                      </a:r>
                    </a:p>
                  </a:txBody>
                  <a:tcPr anchor="ctr"/>
                </a:tc>
                <a:extLst>
                  <a:ext uri="{0D108BD9-81ED-4DB2-BD59-A6C34878D82A}">
                    <a16:rowId xmlns:a16="http://schemas.microsoft.com/office/drawing/2014/main" val="10003"/>
                  </a:ext>
                </a:extLst>
              </a:tr>
            </a:tbl>
          </a:graphicData>
        </a:graphic>
      </p:graphicFrame>
      <p:pic>
        <p:nvPicPr>
          <p:cNvPr id="2" name="Cc13">
            <a:hlinkClick r:id="" action="ppaction://media"/>
            <a:extLst>
              <a:ext uri="{FF2B5EF4-FFF2-40B4-BE49-F238E27FC236}">
                <a16:creationId xmlns:a16="http://schemas.microsoft.com/office/drawing/2014/main" id="{B1CC6F51-F910-4B22-A78C-11F6F7B53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6563" y="5173663"/>
            <a:ext cx="406400" cy="406400"/>
          </a:xfrm>
          <a:prstGeom prst="rect">
            <a:avLst/>
          </a:prstGeom>
        </p:spPr>
      </p:pic>
    </p:spTree>
    <p:extLst>
      <p:ext uri="{BB962C8B-B14F-4D97-AF65-F5344CB8AC3E}">
        <p14:creationId xmlns:p14="http://schemas.microsoft.com/office/powerpoint/2010/main" val="2336612133"/>
      </p:ext>
    </p:ext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CF2C4-5CA7-4F9D-8B85-0FFEB4C72352}"/>
              </a:ext>
            </a:extLst>
          </p:cNvPr>
          <p:cNvSpPr>
            <a:spLocks noGrp="1"/>
          </p:cNvSpPr>
          <p:nvPr>
            <p:ph type="title"/>
          </p:nvPr>
        </p:nvSpPr>
        <p:spPr>
          <a:xfrm>
            <a:off x="3107060" y="20939"/>
            <a:ext cx="6049888" cy="903635"/>
          </a:xfrm>
        </p:spPr>
        <p:txBody>
          <a:bodyPr/>
          <a:lstStyle/>
          <a:p>
            <a:pPr algn="ctr"/>
            <a:r>
              <a:rPr lang="en-US" dirty="0">
                <a:latin typeface="Franklin Gothic Demi" panose="020B0703020102020204" pitchFamily="34" charset="0"/>
              </a:rPr>
              <a:t>Safe Internet Use </a:t>
            </a:r>
            <a:endParaRPr lang="en-IN" dirty="0">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2E2D66D5-6746-4E2A-B140-042FDBE3E9FA}"/>
              </a:ext>
            </a:extLst>
          </p:cNvPr>
          <p:cNvSpPr>
            <a:spLocks noGrp="1"/>
          </p:cNvSpPr>
          <p:nvPr>
            <p:ph idx="1"/>
          </p:nvPr>
        </p:nvSpPr>
        <p:spPr>
          <a:xfrm>
            <a:off x="263352" y="1020267"/>
            <a:ext cx="11737304" cy="5721101"/>
          </a:xfrm>
        </p:spPr>
        <p:txBody>
          <a:bodyPr>
            <a:normAutofit lnSpcReduction="10000"/>
          </a:bodyPr>
          <a:lstStyle/>
          <a:p>
            <a:pPr>
              <a:buFont typeface="Wingdings" panose="05000000000000000000" pitchFamily="2" charset="2"/>
              <a:buChar char="§"/>
            </a:pPr>
            <a:r>
              <a:rPr lang="en-US" dirty="0">
                <a:latin typeface="Franklin Gothic Demi" panose="020B0703020102020204" pitchFamily="34" charset="0"/>
              </a:rPr>
              <a:t>Never share personal information such as your name, address and phone number.</a:t>
            </a:r>
          </a:p>
          <a:p>
            <a:pPr>
              <a:buFont typeface="Wingdings" panose="05000000000000000000" pitchFamily="2" charset="2"/>
              <a:buChar char="§"/>
            </a:pPr>
            <a:r>
              <a:rPr lang="en-US" dirty="0">
                <a:latin typeface="Franklin Gothic Demi" panose="020B0703020102020204" pitchFamily="34" charset="0"/>
              </a:rPr>
              <a:t>Remember people are not always who they say they are.</a:t>
            </a:r>
          </a:p>
          <a:p>
            <a:pPr>
              <a:buFont typeface="Wingdings" panose="05000000000000000000" pitchFamily="2" charset="2"/>
              <a:buChar char="§"/>
            </a:pPr>
            <a:r>
              <a:rPr lang="en-US" dirty="0">
                <a:latin typeface="Franklin Gothic Demi" panose="020B0703020102020204" pitchFamily="34" charset="0"/>
              </a:rPr>
              <a:t>Never agree to meet someone in person that you have met online. </a:t>
            </a:r>
          </a:p>
          <a:p>
            <a:pPr>
              <a:buFont typeface="Wingdings" panose="05000000000000000000" pitchFamily="2" charset="2"/>
              <a:buChar char="§"/>
            </a:pPr>
            <a:r>
              <a:rPr lang="en-US" dirty="0">
                <a:latin typeface="Franklin Gothic Demi" panose="020B0703020102020204" pitchFamily="34" charset="0"/>
              </a:rPr>
              <a:t>Always keep your password a secret.</a:t>
            </a:r>
          </a:p>
          <a:p>
            <a:pPr>
              <a:buFont typeface="Wingdings" panose="05000000000000000000" pitchFamily="2" charset="2"/>
              <a:buChar char="§"/>
            </a:pPr>
            <a:r>
              <a:rPr lang="en-US" dirty="0">
                <a:latin typeface="Franklin Gothic Demi" panose="020B0703020102020204" pitchFamily="34" charset="0"/>
              </a:rPr>
              <a:t>Do not open emails from people you do not know.</a:t>
            </a:r>
          </a:p>
          <a:p>
            <a:pPr>
              <a:buFont typeface="Wingdings" panose="05000000000000000000" pitchFamily="2" charset="2"/>
              <a:buChar char="§"/>
            </a:pPr>
            <a:r>
              <a:rPr lang="en-US" dirty="0">
                <a:latin typeface="Franklin Gothic Demi" panose="020B0703020102020204" pitchFamily="34" charset="0"/>
              </a:rPr>
              <a:t>Do not accept any offer that seems to good to be true.</a:t>
            </a:r>
          </a:p>
          <a:p>
            <a:pPr>
              <a:buFont typeface="Wingdings" panose="05000000000000000000" pitchFamily="2" charset="2"/>
              <a:buChar char="§"/>
            </a:pPr>
            <a:r>
              <a:rPr lang="en-US" dirty="0">
                <a:latin typeface="Franklin Gothic Demi" panose="020B0703020102020204" pitchFamily="34" charset="0"/>
              </a:rPr>
              <a:t>Always check with your parents before you post your photographs or those of others.</a:t>
            </a:r>
          </a:p>
          <a:p>
            <a:pPr>
              <a:buFont typeface="Wingdings" panose="05000000000000000000" pitchFamily="2" charset="2"/>
              <a:buChar char="§"/>
            </a:pPr>
            <a:r>
              <a:rPr lang="en-US" dirty="0">
                <a:latin typeface="Franklin Gothic Demi" panose="020B0703020102020204" pitchFamily="34" charset="0"/>
              </a:rPr>
              <a:t>Never post something you would not say in real life.</a:t>
            </a:r>
          </a:p>
          <a:p>
            <a:pPr>
              <a:buFont typeface="Wingdings" panose="05000000000000000000" pitchFamily="2" charset="2"/>
              <a:buChar char="§"/>
            </a:pPr>
            <a:r>
              <a:rPr lang="en-IN" dirty="0">
                <a:latin typeface="Franklin Gothic Demi" panose="020B0703020102020204" pitchFamily="34" charset="0"/>
              </a:rPr>
              <a:t>Always be honest with your parents about your activities on the Internet.</a:t>
            </a:r>
          </a:p>
          <a:p>
            <a:pPr>
              <a:buFont typeface="Wingdings" panose="05000000000000000000" pitchFamily="2" charset="2"/>
              <a:buChar char="§"/>
            </a:pPr>
            <a:r>
              <a:rPr lang="en-IN" dirty="0">
                <a:latin typeface="Franklin Gothic Demi" panose="020B0703020102020204" pitchFamily="34" charset="0"/>
              </a:rPr>
              <a:t>Spend more time with your  family, friends and school work than you do on your computer.</a:t>
            </a:r>
          </a:p>
        </p:txBody>
      </p:sp>
      <p:pic>
        <p:nvPicPr>
          <p:cNvPr id="4" name="Cc14">
            <a:hlinkClick r:id="" action="ppaction://media"/>
            <a:extLst>
              <a:ext uri="{FF2B5EF4-FFF2-40B4-BE49-F238E27FC236}">
                <a16:creationId xmlns:a16="http://schemas.microsoft.com/office/drawing/2014/main" id="{A1381EE3-0404-4D0E-8C10-0F14137F3A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4825" y="4972050"/>
            <a:ext cx="406400" cy="406400"/>
          </a:xfrm>
          <a:prstGeom prst="rect">
            <a:avLst/>
          </a:prstGeom>
        </p:spPr>
      </p:pic>
    </p:spTree>
    <p:extLst>
      <p:ext uri="{BB962C8B-B14F-4D97-AF65-F5344CB8AC3E}">
        <p14:creationId xmlns:p14="http://schemas.microsoft.com/office/powerpoint/2010/main" val="640069952"/>
      </p:ext>
    </p:extLst>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48"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anim calcmode="lin" valueType="num">
                                      <p:cBhvr>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anim calcmode="lin" valueType="num">
                                      <p:cBhvr>
                                        <p:cTn id="3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anim calcmode="lin" valueType="num">
                                      <p:cBhvr>
                                        <p:cTn id="3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2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2000"/>
                                        <p:tgtEl>
                                          <p:spTgt spid="3">
                                            <p:txEl>
                                              <p:pRg st="5" end="5"/>
                                            </p:txEl>
                                          </p:spTgt>
                                        </p:tgtEl>
                                      </p:cBhvr>
                                    </p:animEffect>
                                    <p:anim calcmode="lin" valueType="num">
                                      <p:cBhvr>
                                        <p:cTn id="40"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2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2000"/>
                                        <p:tgtEl>
                                          <p:spTgt spid="3">
                                            <p:txEl>
                                              <p:pRg st="6" end="6"/>
                                            </p:txEl>
                                          </p:spTgt>
                                        </p:tgtEl>
                                      </p:cBhvr>
                                    </p:animEffect>
                                    <p:anim calcmode="lin" valueType="num">
                                      <p:cBhvr>
                                        <p:cTn id="45"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2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2000"/>
                                        <p:tgtEl>
                                          <p:spTgt spid="3">
                                            <p:txEl>
                                              <p:pRg st="7" end="7"/>
                                            </p:txEl>
                                          </p:spTgt>
                                        </p:tgtEl>
                                      </p:cBhvr>
                                    </p:animEffect>
                                    <p:anim calcmode="lin" valueType="num">
                                      <p:cBhvr>
                                        <p:cTn id="50"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2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2000"/>
                                        <p:tgtEl>
                                          <p:spTgt spid="3">
                                            <p:txEl>
                                              <p:pRg st="8" end="8"/>
                                            </p:txEl>
                                          </p:spTgt>
                                        </p:tgtEl>
                                      </p:cBhvr>
                                    </p:animEffect>
                                    <p:anim calcmode="lin" valueType="num">
                                      <p:cBhvr>
                                        <p:cTn id="55"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2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2000"/>
                                        <p:tgtEl>
                                          <p:spTgt spid="3">
                                            <p:txEl>
                                              <p:pRg st="9" end="9"/>
                                            </p:txEl>
                                          </p:spTgt>
                                        </p:tgtEl>
                                      </p:cBhvr>
                                    </p:animEffect>
                                    <p:anim calcmode="lin" valueType="num">
                                      <p:cBhvr>
                                        <p:cTn id="60"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2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50F6E-C974-4E7E-B126-660C587CC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7EA25-5192-4537-8CB4-AFDE93341425}"/>
              </a:ext>
            </a:extLst>
          </p:cNvPr>
          <p:cNvSpPr>
            <a:spLocks noGrp="1"/>
          </p:cNvSpPr>
          <p:nvPr>
            <p:ph type="title"/>
          </p:nvPr>
        </p:nvSpPr>
        <p:spPr>
          <a:xfrm>
            <a:off x="6447184" y="1309342"/>
            <a:ext cx="3720546" cy="3153328"/>
          </a:xfrm>
          <a:solidFill>
            <a:schemeClr val="bg1"/>
          </a:solidFill>
        </p:spPr>
        <p:txBody>
          <a:bodyPr>
            <a:noAutofit/>
          </a:bodyPr>
          <a:lstStyle/>
          <a:p>
            <a:pPr algn="ctr">
              <a:lnSpc>
                <a:spcPct val="150000"/>
              </a:lnSpc>
            </a:pPr>
            <a:r>
              <a:rPr lang="en-US" sz="4000" dirty="0">
                <a:solidFill>
                  <a:srgbClr val="00B0F0"/>
                </a:solidFill>
                <a:latin typeface="Arial Black" panose="020B0A04020102020204" pitchFamily="34" charset="0"/>
              </a:rPr>
              <a:t>THANK YOU STUDENTS!</a:t>
            </a:r>
            <a:endParaRPr lang="en-IN" sz="4000" dirty="0">
              <a:solidFill>
                <a:srgbClr val="00B0F0"/>
              </a:solidFill>
              <a:latin typeface="Arial Black" panose="020B0A04020102020204" pitchFamily="34" charset="0"/>
            </a:endParaRPr>
          </a:p>
        </p:txBody>
      </p:sp>
      <p:pic>
        <p:nvPicPr>
          <p:cNvPr id="3" name="Cc15">
            <a:hlinkClick r:id="" action="ppaction://media"/>
            <a:extLst>
              <a:ext uri="{FF2B5EF4-FFF2-40B4-BE49-F238E27FC236}">
                <a16:creationId xmlns:a16="http://schemas.microsoft.com/office/drawing/2014/main" id="{DB40014F-27F1-4D58-8B3A-86BFBC91C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9700" y="5621338"/>
            <a:ext cx="406400" cy="406400"/>
          </a:xfrm>
          <a:prstGeom prst="rect">
            <a:avLst/>
          </a:prstGeom>
        </p:spPr>
      </p:pic>
    </p:spTree>
    <p:extLst>
      <p:ext uri="{BB962C8B-B14F-4D97-AF65-F5344CB8AC3E}">
        <p14:creationId xmlns:p14="http://schemas.microsoft.com/office/powerpoint/2010/main" val="2170962809"/>
      </p:ext>
    </p:ext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601"/>
                            </p:stCondLst>
                            <p:childTnLst>
                              <p:par>
                                <p:cTn id="8" presetID="1" presetClass="mediacall" presetSubtype="0" fill="hold" nodeType="afterEffect">
                                  <p:stCondLst>
                                    <p:cond delay="0"/>
                                  </p:stCondLst>
                                  <p:childTnLst>
                                    <p:cmd type="call" cmd="playFrom(0.0)">
                                      <p:cBhvr>
                                        <p:cTn id="9" dur="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88640"/>
            <a:ext cx="7200800" cy="936104"/>
          </a:xfrm>
        </p:spPr>
        <p:txBody>
          <a:bodyPr>
            <a:normAutofit/>
          </a:bodyPr>
          <a:lstStyle/>
          <a:p>
            <a:r>
              <a:rPr lang="en-IN" dirty="0">
                <a:latin typeface="Arial Black" panose="020B0A04020102020204" pitchFamily="34" charset="0"/>
              </a:rPr>
              <a:t>Electronic Mail</a:t>
            </a:r>
          </a:p>
        </p:txBody>
      </p:sp>
      <p:sp>
        <p:nvSpPr>
          <p:cNvPr id="3" name="Content Placeholder 2"/>
          <p:cNvSpPr>
            <a:spLocks noGrp="1"/>
          </p:cNvSpPr>
          <p:nvPr>
            <p:ph idx="1"/>
          </p:nvPr>
        </p:nvSpPr>
        <p:spPr>
          <a:xfrm>
            <a:off x="171792" y="5570538"/>
            <a:ext cx="7920880" cy="1085998"/>
          </a:xfrm>
        </p:spPr>
        <p:txBody>
          <a:bodyPr>
            <a:normAutofit fontScale="92500" lnSpcReduction="10000"/>
          </a:bodyPr>
          <a:lstStyle/>
          <a:p>
            <a:pPr>
              <a:lnSpc>
                <a:spcPct val="150000"/>
              </a:lnSpc>
              <a:buFont typeface="Wingdings" panose="05000000000000000000" pitchFamily="2" charset="2"/>
              <a:buChar char="§"/>
            </a:pPr>
            <a:r>
              <a:rPr lang="en-IN" sz="2600" dirty="0">
                <a:latin typeface="Franklin Gothic Demi" panose="020B0703020102020204" pitchFamily="34" charset="0"/>
              </a:rPr>
              <a:t>Gmail, Yahoo and Rediff are websites that provide free email service.</a:t>
            </a:r>
          </a:p>
        </p:txBody>
      </p:sp>
      <p:pic>
        <p:nvPicPr>
          <p:cNvPr id="7" name="Picture 6">
            <a:extLst>
              <a:ext uri="{FF2B5EF4-FFF2-40B4-BE49-F238E27FC236}">
                <a16:creationId xmlns:a16="http://schemas.microsoft.com/office/drawing/2014/main" id="{AA83F59A-E5FC-440D-B869-92CA980D2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1137395"/>
            <a:ext cx="3816424" cy="4752528"/>
          </a:xfrm>
          <a:prstGeom prst="rect">
            <a:avLst/>
          </a:prstGeom>
        </p:spPr>
      </p:pic>
      <p:pic>
        <p:nvPicPr>
          <p:cNvPr id="4" name="Cc2">
            <a:hlinkClick r:id="" action="ppaction://media"/>
            <a:extLst>
              <a:ext uri="{FF2B5EF4-FFF2-40B4-BE49-F238E27FC236}">
                <a16:creationId xmlns:a16="http://schemas.microsoft.com/office/drawing/2014/main" id="{81C2BEAA-5339-4EFD-87BB-4E21C8B65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3188" y="5164138"/>
            <a:ext cx="406400" cy="406400"/>
          </a:xfrm>
          <a:prstGeom prst="rect">
            <a:avLst/>
          </a:prstGeom>
        </p:spPr>
      </p:pic>
      <p:sp>
        <p:nvSpPr>
          <p:cNvPr id="6" name="Content Placeholder 2">
            <a:extLst>
              <a:ext uri="{FF2B5EF4-FFF2-40B4-BE49-F238E27FC236}">
                <a16:creationId xmlns:a16="http://schemas.microsoft.com/office/drawing/2014/main" id="{CAA33342-6297-4E94-94BA-CE70478F63C0}"/>
              </a:ext>
            </a:extLst>
          </p:cNvPr>
          <p:cNvSpPr txBox="1">
            <a:spLocks/>
          </p:cNvSpPr>
          <p:nvPr/>
        </p:nvSpPr>
        <p:spPr>
          <a:xfrm>
            <a:off x="233051" y="1137395"/>
            <a:ext cx="7920880" cy="1233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IN" sz="2600" dirty="0">
                <a:latin typeface="Franklin Gothic Demi" panose="020B0703020102020204" pitchFamily="34" charset="0"/>
              </a:rPr>
              <a:t>Electronic mail  or e-mail is a message sent from one computer to another through the internet.</a:t>
            </a:r>
          </a:p>
        </p:txBody>
      </p:sp>
      <p:sp>
        <p:nvSpPr>
          <p:cNvPr id="8" name="Content Placeholder 2">
            <a:extLst>
              <a:ext uri="{FF2B5EF4-FFF2-40B4-BE49-F238E27FC236}">
                <a16:creationId xmlns:a16="http://schemas.microsoft.com/office/drawing/2014/main" id="{4D5D0CE6-B48C-4785-8B2E-2B8A558FFE82}"/>
              </a:ext>
            </a:extLst>
          </p:cNvPr>
          <p:cNvSpPr txBox="1">
            <a:spLocks/>
          </p:cNvSpPr>
          <p:nvPr/>
        </p:nvSpPr>
        <p:spPr>
          <a:xfrm>
            <a:off x="239550" y="2431362"/>
            <a:ext cx="7920880" cy="11036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IN" sz="2600" dirty="0">
                <a:latin typeface="Franklin Gothic Demi" panose="020B0703020102020204" pitchFamily="34" charset="0"/>
              </a:rPr>
              <a:t>Email is cheaper and easier to use than a letter sent by post.</a:t>
            </a:r>
          </a:p>
        </p:txBody>
      </p:sp>
      <p:sp>
        <p:nvSpPr>
          <p:cNvPr id="9" name="Content Placeholder 2">
            <a:extLst>
              <a:ext uri="{FF2B5EF4-FFF2-40B4-BE49-F238E27FC236}">
                <a16:creationId xmlns:a16="http://schemas.microsoft.com/office/drawing/2014/main" id="{B0F5830F-E75F-4557-9FD6-02B69A38AAB9}"/>
              </a:ext>
            </a:extLst>
          </p:cNvPr>
          <p:cNvSpPr txBox="1">
            <a:spLocks/>
          </p:cNvSpPr>
          <p:nvPr/>
        </p:nvSpPr>
        <p:spPr>
          <a:xfrm>
            <a:off x="171792" y="3534974"/>
            <a:ext cx="7920880" cy="10869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IN" sz="2600" dirty="0">
                <a:latin typeface="Franklin Gothic Demi" panose="020B0703020102020204" pitchFamily="34" charset="0"/>
              </a:rPr>
              <a:t>You can send the same email to a number of people at the same time.</a:t>
            </a:r>
          </a:p>
        </p:txBody>
      </p:sp>
      <p:sp>
        <p:nvSpPr>
          <p:cNvPr id="10" name="Content Placeholder 2">
            <a:extLst>
              <a:ext uri="{FF2B5EF4-FFF2-40B4-BE49-F238E27FC236}">
                <a16:creationId xmlns:a16="http://schemas.microsoft.com/office/drawing/2014/main" id="{A0A7CE50-5CF7-4740-B021-D27A3C9174BF}"/>
              </a:ext>
            </a:extLst>
          </p:cNvPr>
          <p:cNvSpPr txBox="1">
            <a:spLocks/>
          </p:cNvSpPr>
          <p:nvPr/>
        </p:nvSpPr>
        <p:spPr>
          <a:xfrm>
            <a:off x="171792" y="4747264"/>
            <a:ext cx="8152206" cy="8337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IN" sz="2600" dirty="0">
                <a:latin typeface="Franklin Gothic Demi" panose="020B0703020102020204" pitchFamily="34" charset="0"/>
              </a:rPr>
              <a:t>You need to create an email account to send an email.</a:t>
            </a:r>
          </a:p>
        </p:txBody>
      </p:sp>
    </p:spTree>
    <p:extLst>
      <p:ext uri="{BB962C8B-B14F-4D97-AF65-F5344CB8AC3E}">
        <p14:creationId xmlns:p14="http://schemas.microsoft.com/office/powerpoint/2010/main" val="365695056"/>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88"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Effect transition="in" filter="fade">
                                      <p:cBhvr>
                                        <p:cTn id="21" dur="10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0"/>
                                        <p:tgtEl>
                                          <p:spTgt spid="3">
                                            <p:txEl>
                                              <p:pRg st="0" end="0"/>
                                            </p:txEl>
                                          </p:spTgt>
                                        </p:tgtEl>
                                      </p:cBhvr>
                                    </p:animEffect>
                                    <p:anim calcmode="lin" valueType="num">
                                      <p:cBhvr>
                                        <p:cTn id="4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B3B88-44A5-4C95-8C3B-0C757D59DD4D}"/>
              </a:ext>
            </a:extLst>
          </p:cNvPr>
          <p:cNvSpPr>
            <a:spLocks noGrp="1"/>
          </p:cNvSpPr>
          <p:nvPr>
            <p:ph type="title"/>
          </p:nvPr>
        </p:nvSpPr>
        <p:spPr>
          <a:xfrm>
            <a:off x="263352" y="365125"/>
            <a:ext cx="11090448" cy="1325563"/>
          </a:xfrm>
        </p:spPr>
        <p:txBody>
          <a:bodyPr>
            <a:normAutofit/>
          </a:bodyPr>
          <a:lstStyle/>
          <a:p>
            <a:pPr algn="ctr"/>
            <a:r>
              <a:rPr lang="en-IN" sz="7200" dirty="0">
                <a:latin typeface="Franklin Gothic Demi" panose="020B0703020102020204" pitchFamily="34" charset="0"/>
              </a:rPr>
              <a:t>Advantages of using email</a:t>
            </a:r>
            <a:endParaRPr lang="en-IN" sz="7200" dirty="0"/>
          </a:p>
        </p:txBody>
      </p:sp>
      <p:sp>
        <p:nvSpPr>
          <p:cNvPr id="3" name="Content Placeholder 2">
            <a:extLst>
              <a:ext uri="{FF2B5EF4-FFF2-40B4-BE49-F238E27FC236}">
                <a16:creationId xmlns:a16="http://schemas.microsoft.com/office/drawing/2014/main" id="{7BF67A76-6E6E-4A91-9F76-C34B33945F6F}"/>
              </a:ext>
            </a:extLst>
          </p:cNvPr>
          <p:cNvSpPr>
            <a:spLocks noGrp="1"/>
          </p:cNvSpPr>
          <p:nvPr>
            <p:ph idx="1"/>
          </p:nvPr>
        </p:nvSpPr>
        <p:spPr>
          <a:xfrm>
            <a:off x="691676" y="2146927"/>
            <a:ext cx="10444884" cy="4345947"/>
          </a:xfrm>
        </p:spPr>
        <p:txBody>
          <a:bodyPr>
            <a:normAutofit/>
          </a:bodyPr>
          <a:lstStyle/>
          <a:p>
            <a:pPr marL="514350" indent="-514350">
              <a:lnSpc>
                <a:spcPct val="110000"/>
              </a:lnSpc>
              <a:buAutoNum type="arabicPeriod"/>
            </a:pPr>
            <a:r>
              <a:rPr lang="en-IN" sz="4000" dirty="0">
                <a:latin typeface="Franklin Gothic Demi" panose="020B0703020102020204" pitchFamily="34" charset="0"/>
              </a:rPr>
              <a:t>Emails are the fastest mode of written communication.</a:t>
            </a:r>
          </a:p>
          <a:p>
            <a:pPr marL="514350" indent="-514350">
              <a:lnSpc>
                <a:spcPct val="110000"/>
              </a:lnSpc>
              <a:buAutoNum type="arabicPeriod"/>
            </a:pPr>
            <a:r>
              <a:rPr lang="en-IN" sz="4000" dirty="0">
                <a:latin typeface="Franklin Gothic Demi" panose="020B0703020102020204" pitchFamily="34" charset="0"/>
              </a:rPr>
              <a:t>You can send and receive them anywhere using any kind of computer or smartphone.</a:t>
            </a:r>
          </a:p>
          <a:p>
            <a:pPr marL="514350" indent="-514350">
              <a:lnSpc>
                <a:spcPct val="110000"/>
              </a:lnSpc>
              <a:buAutoNum type="arabicPeriod"/>
            </a:pPr>
            <a:r>
              <a:rPr lang="en-IN" sz="4000" dirty="0">
                <a:latin typeface="Franklin Gothic Demi" panose="020B0703020102020204" pitchFamily="34" charset="0"/>
              </a:rPr>
              <a:t>You can send an email to multiple recipients at the same time.</a:t>
            </a:r>
            <a:endParaRPr lang="en-IN" sz="4000" dirty="0"/>
          </a:p>
        </p:txBody>
      </p:sp>
      <p:pic>
        <p:nvPicPr>
          <p:cNvPr id="4" name="Cc3">
            <a:hlinkClick r:id="" action="ppaction://media"/>
            <a:extLst>
              <a:ext uri="{FF2B5EF4-FFF2-40B4-BE49-F238E27FC236}">
                <a16:creationId xmlns:a16="http://schemas.microsoft.com/office/drawing/2014/main" id="{84944D99-1088-45FD-BD37-F0BD098E7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14163" y="4344988"/>
            <a:ext cx="406400" cy="406400"/>
          </a:xfrm>
          <a:prstGeom prst="rect">
            <a:avLst/>
          </a:prstGeom>
        </p:spPr>
      </p:pic>
    </p:spTree>
    <p:extLst>
      <p:ext uri="{BB962C8B-B14F-4D97-AF65-F5344CB8AC3E}">
        <p14:creationId xmlns:p14="http://schemas.microsoft.com/office/powerpoint/2010/main" val="3978057296"/>
      </p:ext>
    </p:extLst>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5"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96" y="44624"/>
            <a:ext cx="8716308" cy="805482"/>
          </a:xfrm>
        </p:spPr>
        <p:txBody>
          <a:bodyPr>
            <a:normAutofit/>
          </a:bodyPr>
          <a:lstStyle/>
          <a:p>
            <a:pPr algn="ctr"/>
            <a:r>
              <a:rPr lang="en-IN" sz="4800" dirty="0">
                <a:latin typeface="Franklin Gothic Demi" panose="020B0703020102020204" pitchFamily="34" charset="0"/>
              </a:rPr>
              <a:t>How to create an email account</a:t>
            </a:r>
          </a:p>
        </p:txBody>
      </p:sp>
      <p:sp>
        <p:nvSpPr>
          <p:cNvPr id="3" name="Content Placeholder 2"/>
          <p:cNvSpPr>
            <a:spLocks noGrp="1"/>
          </p:cNvSpPr>
          <p:nvPr>
            <p:ph idx="1"/>
          </p:nvPr>
        </p:nvSpPr>
        <p:spPr>
          <a:xfrm>
            <a:off x="129680" y="850106"/>
            <a:ext cx="11798968" cy="6007893"/>
          </a:xfrm>
        </p:spPr>
        <p:txBody>
          <a:bodyPr>
            <a:normAutofit fontScale="85000" lnSpcReduction="20000"/>
          </a:bodyPr>
          <a:lstStyle/>
          <a:p>
            <a:pPr marL="0" indent="0">
              <a:lnSpc>
                <a:spcPct val="110000"/>
              </a:lnSpc>
              <a:buNone/>
            </a:pPr>
            <a:r>
              <a:rPr lang="en-IN" sz="2800" u="sng" dirty="0">
                <a:solidFill>
                  <a:schemeClr val="tx1"/>
                </a:solidFill>
                <a:latin typeface="Franklin Gothic Demi" panose="020B0703020102020204" pitchFamily="34" charset="0"/>
              </a:rPr>
              <a:t>Step 1: </a:t>
            </a:r>
            <a:r>
              <a:rPr lang="en-IN" sz="2800" dirty="0">
                <a:latin typeface="Franklin Gothic Demi" panose="020B0703020102020204" pitchFamily="34" charset="0"/>
              </a:rPr>
              <a:t>Connect to the internet and open any web browser.</a:t>
            </a:r>
          </a:p>
          <a:p>
            <a:pPr marL="0" indent="0">
              <a:lnSpc>
                <a:spcPct val="110000"/>
              </a:lnSpc>
              <a:buNone/>
            </a:pPr>
            <a:r>
              <a:rPr lang="en-IN" sz="2800" u="sng" dirty="0">
                <a:latin typeface="Franklin Gothic Demi" panose="020B0703020102020204" pitchFamily="34" charset="0"/>
              </a:rPr>
              <a:t>Step2: </a:t>
            </a:r>
            <a:r>
              <a:rPr lang="en-IN" sz="2800" dirty="0">
                <a:latin typeface="Franklin Gothic Demi" panose="020B0703020102020204" pitchFamily="34" charset="0"/>
              </a:rPr>
              <a:t>Type </a:t>
            </a:r>
            <a:r>
              <a:rPr lang="en-IN" sz="2800" dirty="0">
                <a:latin typeface="Franklin Gothic Demi" panose="020B0703020102020204" pitchFamily="34" charset="0"/>
                <a:hlinkClick r:id="rId4"/>
              </a:rPr>
              <a:t>www.gmail.com</a:t>
            </a:r>
            <a:r>
              <a:rPr lang="en-IN" sz="2800" dirty="0">
                <a:latin typeface="Franklin Gothic Demi" panose="020B0703020102020204" pitchFamily="34" charset="0"/>
              </a:rPr>
              <a:t> in the address bar and press the Enter key.</a:t>
            </a:r>
          </a:p>
          <a:p>
            <a:pPr marL="0" indent="0">
              <a:lnSpc>
                <a:spcPct val="110000"/>
              </a:lnSpc>
              <a:buNone/>
            </a:pPr>
            <a:r>
              <a:rPr lang="en-IN" sz="2800" dirty="0">
                <a:latin typeface="Franklin Gothic Demi" panose="020B0703020102020204" pitchFamily="34" charset="0"/>
              </a:rPr>
              <a:t>The Gmail window opens. Click on create account.</a:t>
            </a:r>
          </a:p>
          <a:p>
            <a:pPr marL="0" indent="0">
              <a:lnSpc>
                <a:spcPct val="110000"/>
              </a:lnSpc>
              <a:buNone/>
            </a:pPr>
            <a:r>
              <a:rPr lang="en-IN" sz="2800" u="sng" dirty="0">
                <a:latin typeface="Franklin Gothic Demi" panose="020B0703020102020204" pitchFamily="34" charset="0"/>
              </a:rPr>
              <a:t>Step3: </a:t>
            </a:r>
            <a:r>
              <a:rPr lang="en-IN" sz="2800" dirty="0">
                <a:latin typeface="Franklin Gothic Demi" panose="020B0703020102020204" pitchFamily="34" charset="0"/>
              </a:rPr>
              <a:t>A new window opens asking you to fill in information about yourself.</a:t>
            </a:r>
          </a:p>
          <a:p>
            <a:pPr marL="0" indent="0">
              <a:lnSpc>
                <a:spcPct val="110000"/>
              </a:lnSpc>
              <a:buNone/>
            </a:pPr>
            <a:r>
              <a:rPr lang="en-IN" sz="2800" u="sng" dirty="0">
                <a:latin typeface="Franklin Gothic Demi" panose="020B0703020102020204" pitchFamily="34" charset="0"/>
              </a:rPr>
              <a:t>Step4: </a:t>
            </a:r>
            <a:r>
              <a:rPr lang="en-IN" sz="2800" dirty="0">
                <a:latin typeface="Franklin Gothic Demi" panose="020B0703020102020204" pitchFamily="34" charset="0"/>
              </a:rPr>
              <a:t>Type your first name and your last name. </a:t>
            </a:r>
          </a:p>
          <a:p>
            <a:pPr marL="0" indent="0">
              <a:lnSpc>
                <a:spcPct val="110000"/>
              </a:lnSpc>
              <a:buNone/>
            </a:pPr>
            <a:r>
              <a:rPr lang="en-IN" sz="2800" u="sng" dirty="0">
                <a:latin typeface="Franklin Gothic Demi" panose="020B0703020102020204" pitchFamily="34" charset="0"/>
              </a:rPr>
              <a:t>Step5: </a:t>
            </a:r>
            <a:r>
              <a:rPr lang="en-IN" sz="2800" dirty="0">
                <a:latin typeface="Franklin Gothic Demi" panose="020B0703020102020204" pitchFamily="34" charset="0"/>
              </a:rPr>
              <a:t>Think of a username. A username is the name you choose for yourself while opening an account online. It can be your name or a combination of some letters and a number. In Gmail, your username is also your email address.</a:t>
            </a:r>
          </a:p>
          <a:p>
            <a:pPr marL="0" indent="0">
              <a:lnSpc>
                <a:spcPct val="110000"/>
              </a:lnSpc>
              <a:buNone/>
            </a:pPr>
            <a:r>
              <a:rPr lang="en-IN" sz="2800" u="sng" dirty="0">
                <a:latin typeface="Franklin Gothic Demi" panose="020B0703020102020204" pitchFamily="34" charset="0"/>
              </a:rPr>
              <a:t>Step6: </a:t>
            </a:r>
            <a:r>
              <a:rPr lang="en-IN" sz="2800" dirty="0">
                <a:latin typeface="Franklin Gothic Demi" panose="020B0703020102020204" pitchFamily="34" charset="0"/>
              </a:rPr>
              <a:t>Think of a password.</a:t>
            </a:r>
          </a:p>
          <a:p>
            <a:pPr marL="0" indent="0">
              <a:lnSpc>
                <a:spcPct val="110000"/>
              </a:lnSpc>
              <a:buNone/>
            </a:pPr>
            <a:r>
              <a:rPr lang="en-IN" u="sng" dirty="0">
                <a:latin typeface="Franklin Gothic Demi" panose="020B0703020102020204" pitchFamily="34" charset="0"/>
              </a:rPr>
              <a:t>Step7: </a:t>
            </a:r>
            <a:r>
              <a:rPr lang="en-IN" dirty="0">
                <a:latin typeface="Franklin Gothic Demi" panose="020B0703020102020204" pitchFamily="34" charset="0"/>
              </a:rPr>
              <a:t>Type the remaining details and click on the Next step button. A new window appears.</a:t>
            </a:r>
          </a:p>
          <a:p>
            <a:pPr marL="0" indent="0">
              <a:lnSpc>
                <a:spcPct val="110000"/>
              </a:lnSpc>
              <a:buNone/>
            </a:pPr>
            <a:r>
              <a:rPr lang="en-IN" u="sng" dirty="0">
                <a:latin typeface="Franklin Gothic Demi" panose="020B0703020102020204" pitchFamily="34" charset="0"/>
              </a:rPr>
              <a:t>Step8: </a:t>
            </a:r>
            <a:r>
              <a:rPr lang="en-IN" dirty="0">
                <a:latin typeface="Franklin Gothic Demi" panose="020B0703020102020204" pitchFamily="34" charset="0"/>
              </a:rPr>
              <a:t>Click on “I AGREE”</a:t>
            </a:r>
          </a:p>
          <a:p>
            <a:pPr marL="0" indent="0">
              <a:lnSpc>
                <a:spcPct val="110000"/>
              </a:lnSpc>
              <a:buNone/>
            </a:pPr>
            <a:r>
              <a:rPr lang="en-IN" u="sng" dirty="0">
                <a:latin typeface="Franklin Gothic Demi" panose="020B0703020102020204" pitchFamily="34" charset="0"/>
              </a:rPr>
              <a:t>Step9: </a:t>
            </a:r>
            <a:r>
              <a:rPr lang="en-IN" dirty="0">
                <a:latin typeface="Franklin Gothic Demi" panose="020B0703020102020204" pitchFamily="34" charset="0"/>
              </a:rPr>
              <a:t>A welcome screen appears. Click on Continue to Gmail. It will take you to the Inbox of your email account.</a:t>
            </a:r>
          </a:p>
          <a:p>
            <a:pPr marL="0" indent="0">
              <a:lnSpc>
                <a:spcPct val="110000"/>
              </a:lnSpc>
              <a:buNone/>
            </a:pPr>
            <a:endParaRPr lang="en-IN" sz="2800" dirty="0">
              <a:latin typeface="Franklin Gothic Demi" panose="020B0703020102020204" pitchFamily="34" charset="0"/>
            </a:endParaRPr>
          </a:p>
        </p:txBody>
      </p:sp>
      <p:pic>
        <p:nvPicPr>
          <p:cNvPr id="4" name="Cc4">
            <a:hlinkClick r:id="" action="ppaction://media"/>
            <a:extLst>
              <a:ext uri="{FF2B5EF4-FFF2-40B4-BE49-F238E27FC236}">
                <a16:creationId xmlns:a16="http://schemas.microsoft.com/office/drawing/2014/main" id="{45EB5DF8-3FC3-40D1-A568-050C23F36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5925" y="4716463"/>
            <a:ext cx="406400" cy="406400"/>
          </a:xfrm>
          <a:prstGeom prst="rect">
            <a:avLst/>
          </a:prstGeom>
        </p:spPr>
      </p:pic>
    </p:spTree>
    <p:extLst>
      <p:ext uri="{BB962C8B-B14F-4D97-AF65-F5344CB8AC3E}">
        <p14:creationId xmlns:p14="http://schemas.microsoft.com/office/powerpoint/2010/main" val="2557683479"/>
      </p:ext>
    </p:extLst>
  </p:cSld>
  <p:clrMapOvr>
    <a:masterClrMapping/>
  </p:clrMapOvr>
  <p:transition advClick="0" advTm="9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72"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D5411-E8C0-491F-A6A5-DE68E8CFA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0" y="0"/>
            <a:ext cx="12216680" cy="6885384"/>
          </a:xfrm>
          <a:prstGeom prst="rect">
            <a:avLst/>
          </a:prstGeom>
        </p:spPr>
      </p:pic>
      <p:sp>
        <p:nvSpPr>
          <p:cNvPr id="2" name="Title 1">
            <a:extLst>
              <a:ext uri="{FF2B5EF4-FFF2-40B4-BE49-F238E27FC236}">
                <a16:creationId xmlns:a16="http://schemas.microsoft.com/office/drawing/2014/main" id="{97463936-3CE5-4764-A681-A1B7DA3F1E16}"/>
              </a:ext>
            </a:extLst>
          </p:cNvPr>
          <p:cNvSpPr>
            <a:spLocks noGrp="1"/>
          </p:cNvSpPr>
          <p:nvPr>
            <p:ph type="title"/>
          </p:nvPr>
        </p:nvSpPr>
        <p:spPr>
          <a:xfrm>
            <a:off x="2567608" y="476672"/>
            <a:ext cx="7344816" cy="576064"/>
          </a:xfrm>
          <a:solidFill>
            <a:srgbClr val="FFC000"/>
          </a:solidFill>
        </p:spPr>
        <p:txBody>
          <a:bodyPr>
            <a:noAutofit/>
          </a:bodyPr>
          <a:lstStyle/>
          <a:p>
            <a:pPr algn="ctr"/>
            <a:r>
              <a:rPr lang="en-US" sz="3200" dirty="0">
                <a:latin typeface="Franklin Gothic Demi" panose="020B0703020102020204" pitchFamily="34" charset="0"/>
              </a:rPr>
              <a:t>Composing and sending an email</a:t>
            </a:r>
            <a:endParaRPr lang="en-IN" sz="3200" dirty="0">
              <a:latin typeface="Franklin Gothic Demi" panose="020B0703020102020204" pitchFamily="34" charset="0"/>
            </a:endParaRPr>
          </a:p>
        </p:txBody>
      </p:sp>
      <p:sp>
        <p:nvSpPr>
          <p:cNvPr id="6" name="TextBox 5">
            <a:extLst>
              <a:ext uri="{FF2B5EF4-FFF2-40B4-BE49-F238E27FC236}">
                <a16:creationId xmlns:a16="http://schemas.microsoft.com/office/drawing/2014/main" id="{F0D4DA2F-E252-472B-B7FB-2E84976C5EFD}"/>
              </a:ext>
            </a:extLst>
          </p:cNvPr>
          <p:cNvSpPr txBox="1"/>
          <p:nvPr/>
        </p:nvSpPr>
        <p:spPr>
          <a:xfrm>
            <a:off x="75756" y="2380256"/>
            <a:ext cx="2275828" cy="2246769"/>
          </a:xfrm>
          <a:prstGeom prst="rect">
            <a:avLst/>
          </a:prstGeom>
          <a:solidFill>
            <a:schemeClr val="tx2">
              <a:lumMod val="75000"/>
            </a:schemeClr>
          </a:solidFill>
        </p:spPr>
        <p:txBody>
          <a:bodyPr wrap="square" rtlCol="0">
            <a:spAutoFit/>
          </a:bodyPr>
          <a:lstStyle/>
          <a:p>
            <a:pPr algn="ctr"/>
            <a:r>
              <a:rPr lang="en-US" sz="2800" b="1" dirty="0">
                <a:solidFill>
                  <a:srgbClr val="FFFF00"/>
                </a:solidFill>
              </a:rPr>
              <a:t>To compose a new email, click the compose button </a:t>
            </a:r>
            <a:endParaRPr lang="en-IN" sz="2800" b="1" dirty="0">
              <a:solidFill>
                <a:srgbClr val="FFFF00"/>
              </a:solidFill>
            </a:endParaRPr>
          </a:p>
        </p:txBody>
      </p:sp>
      <p:sp>
        <p:nvSpPr>
          <p:cNvPr id="7" name="TextBox 6">
            <a:extLst>
              <a:ext uri="{FF2B5EF4-FFF2-40B4-BE49-F238E27FC236}">
                <a16:creationId xmlns:a16="http://schemas.microsoft.com/office/drawing/2014/main" id="{6DEE58DE-3EA9-4BCC-A996-3328EFD67116}"/>
              </a:ext>
            </a:extLst>
          </p:cNvPr>
          <p:cNvSpPr txBox="1"/>
          <p:nvPr/>
        </p:nvSpPr>
        <p:spPr>
          <a:xfrm>
            <a:off x="3071664" y="2712319"/>
            <a:ext cx="3011996" cy="1077218"/>
          </a:xfrm>
          <a:prstGeom prst="rect">
            <a:avLst/>
          </a:prstGeom>
          <a:solidFill>
            <a:schemeClr val="accent4"/>
          </a:solidFill>
        </p:spPr>
        <p:txBody>
          <a:bodyPr wrap="square" rtlCol="0" anchor="ctr">
            <a:spAutoFit/>
          </a:bodyPr>
          <a:lstStyle/>
          <a:p>
            <a:pPr algn="ctr"/>
            <a:r>
              <a:rPr lang="en-US" sz="3200" b="1" dirty="0"/>
              <a:t>Write a suitable subject</a:t>
            </a:r>
            <a:endParaRPr lang="en-IN" sz="3200" b="1" dirty="0"/>
          </a:p>
        </p:txBody>
      </p:sp>
      <p:sp>
        <p:nvSpPr>
          <p:cNvPr id="8" name="TextBox 7">
            <a:extLst>
              <a:ext uri="{FF2B5EF4-FFF2-40B4-BE49-F238E27FC236}">
                <a16:creationId xmlns:a16="http://schemas.microsoft.com/office/drawing/2014/main" id="{AC91B905-897A-48EC-B2A6-9D66AB5888A0}"/>
              </a:ext>
            </a:extLst>
          </p:cNvPr>
          <p:cNvSpPr txBox="1"/>
          <p:nvPr/>
        </p:nvSpPr>
        <p:spPr>
          <a:xfrm>
            <a:off x="2135560" y="1375925"/>
            <a:ext cx="4435995" cy="954107"/>
          </a:xfrm>
          <a:prstGeom prst="rect">
            <a:avLst/>
          </a:prstGeom>
          <a:solidFill>
            <a:srgbClr val="00B0F0"/>
          </a:solidFill>
        </p:spPr>
        <p:txBody>
          <a:bodyPr wrap="square" rtlCol="0" anchor="ctr">
            <a:spAutoFit/>
          </a:bodyPr>
          <a:lstStyle/>
          <a:p>
            <a:pPr algn="ctr"/>
            <a:r>
              <a:rPr lang="en-US" sz="2800" b="1" dirty="0"/>
              <a:t>Type the email address of the person here</a:t>
            </a:r>
            <a:endParaRPr lang="en-IN" sz="2800" b="1" dirty="0"/>
          </a:p>
        </p:txBody>
      </p:sp>
      <p:sp>
        <p:nvSpPr>
          <p:cNvPr id="9" name="TextBox 8">
            <a:extLst>
              <a:ext uri="{FF2B5EF4-FFF2-40B4-BE49-F238E27FC236}">
                <a16:creationId xmlns:a16="http://schemas.microsoft.com/office/drawing/2014/main" id="{51DBE5C0-783C-48AE-BB03-27F6EDA75E23}"/>
              </a:ext>
            </a:extLst>
          </p:cNvPr>
          <p:cNvSpPr txBox="1"/>
          <p:nvPr/>
        </p:nvSpPr>
        <p:spPr>
          <a:xfrm>
            <a:off x="7248128" y="3413051"/>
            <a:ext cx="4608512" cy="2585323"/>
          </a:xfrm>
          <a:prstGeom prst="rect">
            <a:avLst/>
          </a:prstGeom>
          <a:solidFill>
            <a:srgbClr val="7030A0"/>
          </a:solidFill>
        </p:spPr>
        <p:txBody>
          <a:bodyPr wrap="square" rtlCol="0">
            <a:spAutoFit/>
          </a:bodyPr>
          <a:lstStyle/>
          <a:p>
            <a:r>
              <a:rPr lang="en-US" b="1" dirty="0">
                <a:solidFill>
                  <a:schemeClr val="bg1"/>
                </a:solidFill>
              </a:rPr>
              <a:t>Write your email here</a:t>
            </a:r>
          </a:p>
          <a:p>
            <a:r>
              <a:rPr lang="en-US" b="1" dirty="0">
                <a:solidFill>
                  <a:schemeClr val="bg1"/>
                </a:solidFill>
              </a:rPr>
              <a:t>…………………………………………………………………………………………………………………………………………………………………………………………………………………………………………………………………………………......................................................................................................................................................................................................</a:t>
            </a:r>
            <a:endParaRPr lang="en-IN" b="1" dirty="0">
              <a:solidFill>
                <a:schemeClr val="bg1"/>
              </a:solidFill>
            </a:endParaRPr>
          </a:p>
        </p:txBody>
      </p:sp>
      <p:sp>
        <p:nvSpPr>
          <p:cNvPr id="10" name="Arrow: Up 9">
            <a:extLst>
              <a:ext uri="{FF2B5EF4-FFF2-40B4-BE49-F238E27FC236}">
                <a16:creationId xmlns:a16="http://schemas.microsoft.com/office/drawing/2014/main" id="{E964E7A9-0FC2-43B9-8552-857D751CE29E}"/>
              </a:ext>
            </a:extLst>
          </p:cNvPr>
          <p:cNvSpPr/>
          <p:nvPr/>
        </p:nvSpPr>
        <p:spPr>
          <a:xfrm>
            <a:off x="675615" y="1641600"/>
            <a:ext cx="360040" cy="792088"/>
          </a:xfrm>
          <a:prstGeom prst="up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11" name="Arrow: Up 10">
            <a:extLst>
              <a:ext uri="{FF2B5EF4-FFF2-40B4-BE49-F238E27FC236}">
                <a16:creationId xmlns:a16="http://schemas.microsoft.com/office/drawing/2014/main" id="{FAB3F697-52C2-4EEB-A249-CC9812FC0FAC}"/>
              </a:ext>
            </a:extLst>
          </p:cNvPr>
          <p:cNvSpPr/>
          <p:nvPr/>
        </p:nvSpPr>
        <p:spPr>
          <a:xfrm rot="6602391">
            <a:off x="6508880" y="1836850"/>
            <a:ext cx="360040" cy="792088"/>
          </a:xfrm>
          <a:prstGeom prst="up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2" name="Arrow: Up 11">
            <a:extLst>
              <a:ext uri="{FF2B5EF4-FFF2-40B4-BE49-F238E27FC236}">
                <a16:creationId xmlns:a16="http://schemas.microsoft.com/office/drawing/2014/main" id="{C2C739CE-40D4-4C7A-BD2E-CACD764C8E7C}"/>
              </a:ext>
            </a:extLst>
          </p:cNvPr>
          <p:cNvSpPr/>
          <p:nvPr/>
        </p:nvSpPr>
        <p:spPr>
          <a:xfrm rot="4222278">
            <a:off x="6373911" y="2480761"/>
            <a:ext cx="367058" cy="1136930"/>
          </a:xfrm>
          <a:prstGeom prst="up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3" name="TextBox 12">
            <a:extLst>
              <a:ext uri="{FF2B5EF4-FFF2-40B4-BE49-F238E27FC236}">
                <a16:creationId xmlns:a16="http://schemas.microsoft.com/office/drawing/2014/main" id="{D43423C5-F434-4050-B045-96EC6B88A9B7}"/>
              </a:ext>
            </a:extLst>
          </p:cNvPr>
          <p:cNvSpPr txBox="1"/>
          <p:nvPr/>
        </p:nvSpPr>
        <p:spPr>
          <a:xfrm>
            <a:off x="911425" y="5806182"/>
            <a:ext cx="5194868" cy="954107"/>
          </a:xfrm>
          <a:prstGeom prst="rect">
            <a:avLst/>
          </a:prstGeom>
          <a:solidFill>
            <a:schemeClr val="accent6">
              <a:lumMod val="75000"/>
            </a:schemeClr>
          </a:solidFill>
        </p:spPr>
        <p:txBody>
          <a:bodyPr wrap="square" rtlCol="0" anchor="ctr">
            <a:spAutoFit/>
          </a:bodyPr>
          <a:lstStyle/>
          <a:p>
            <a:pPr algn="ctr"/>
            <a:r>
              <a:rPr lang="en-US" sz="2800" b="1" dirty="0"/>
              <a:t>To send the email click the SEND button</a:t>
            </a:r>
            <a:endParaRPr lang="en-IN" sz="2800" b="1" dirty="0"/>
          </a:p>
        </p:txBody>
      </p:sp>
      <p:sp>
        <p:nvSpPr>
          <p:cNvPr id="14" name="Arrow: Up 13">
            <a:extLst>
              <a:ext uri="{FF2B5EF4-FFF2-40B4-BE49-F238E27FC236}">
                <a16:creationId xmlns:a16="http://schemas.microsoft.com/office/drawing/2014/main" id="{BBEF0DA7-28C9-4E3A-A404-0E6A1B00BD87}"/>
              </a:ext>
            </a:extLst>
          </p:cNvPr>
          <p:cNvSpPr/>
          <p:nvPr/>
        </p:nvSpPr>
        <p:spPr>
          <a:xfrm rot="5400000">
            <a:off x="6477368" y="5792431"/>
            <a:ext cx="296190" cy="1330212"/>
          </a:xfrm>
          <a:prstGeom prst="upArrow">
            <a:avLst>
              <a:gd name="adj1" fmla="val 61813"/>
              <a:gd name="adj2" fmla="val 50000"/>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pic>
        <p:nvPicPr>
          <p:cNvPr id="3" name="Cc5">
            <a:hlinkClick r:id="" action="ppaction://media"/>
            <a:extLst>
              <a:ext uri="{FF2B5EF4-FFF2-40B4-BE49-F238E27FC236}">
                <a16:creationId xmlns:a16="http://schemas.microsoft.com/office/drawing/2014/main" id="{9DC08510-CFFE-4ED4-A14B-A4F5B296E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213" y="5557838"/>
            <a:ext cx="406400" cy="406400"/>
          </a:xfrm>
          <a:prstGeom prst="rect">
            <a:avLst/>
          </a:prstGeom>
        </p:spPr>
      </p:pic>
    </p:spTree>
    <p:extLst>
      <p:ext uri="{BB962C8B-B14F-4D97-AF65-F5344CB8AC3E}">
        <p14:creationId xmlns:p14="http://schemas.microsoft.com/office/powerpoint/2010/main" val="4188619882"/>
      </p:ext>
    </p:extLst>
  </p:cSld>
  <p:clrMapOvr>
    <a:masterClrMapping/>
  </p:clrMapOvr>
  <p:transition advClick="0"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8"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 presetClass="emph" presetSubtype="10" fill="hold" nodeType="withEffect">
                                  <p:stCondLst>
                                    <p:cond delay="0"/>
                                  </p:stCondLst>
                                  <p:childTnLst>
                                    <p:animClr clrSpc="hsl" dir="ccw">
                                      <p:cBhvr>
                                        <p:cTn id="13" dur="2000" fill="hold"/>
                                        <p:tgtEl>
                                          <p:spTgt spid="2"/>
                                        </p:tgtEl>
                                        <p:attrNameLst>
                                          <p:attrName>fillcolor</p:attrName>
                                        </p:attrNameLst>
                                      </p:cBhvr>
                                      <p:to>
                                        <a:schemeClr val="accent2"/>
                                      </p:to>
                                    </p:animClr>
                                    <p:set>
                                      <p:cBhvr>
                                        <p:cTn id="14" dur="2000" fill="hold"/>
                                        <p:tgtEl>
                                          <p:spTgt spid="2"/>
                                        </p:tgtEl>
                                        <p:attrNameLst>
                                          <p:attrName>fill.type</p:attrName>
                                        </p:attrNameLst>
                                      </p:cBhvr>
                                      <p:to>
                                        <p:strVal val="solid"/>
                                      </p:to>
                                    </p:set>
                                    <p:set>
                                      <p:cBhvr>
                                        <p:cTn id="15"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B69B4-EEC7-4A03-892A-014F91D50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783" cy="6858000"/>
          </a:xfrm>
          <a:prstGeom prst="rect">
            <a:avLst/>
          </a:prstGeom>
        </p:spPr>
      </p:pic>
      <p:sp>
        <p:nvSpPr>
          <p:cNvPr id="9" name="TextBox 8">
            <a:extLst>
              <a:ext uri="{FF2B5EF4-FFF2-40B4-BE49-F238E27FC236}">
                <a16:creationId xmlns:a16="http://schemas.microsoft.com/office/drawing/2014/main" id="{C699DC3D-A3E7-4F82-9A55-421095916B08}"/>
              </a:ext>
            </a:extLst>
          </p:cNvPr>
          <p:cNvSpPr txBox="1"/>
          <p:nvPr/>
        </p:nvSpPr>
        <p:spPr>
          <a:xfrm>
            <a:off x="2292973" y="916518"/>
            <a:ext cx="5761650" cy="1200329"/>
          </a:xfrm>
          <a:prstGeom prst="rect">
            <a:avLst/>
          </a:prstGeom>
          <a:solidFill>
            <a:schemeClr val="tx2">
              <a:lumMod val="75000"/>
            </a:schemeClr>
          </a:solidFill>
        </p:spPr>
        <p:txBody>
          <a:bodyPr wrap="square" rtlCol="0">
            <a:spAutoFit/>
          </a:bodyPr>
          <a:lstStyle/>
          <a:p>
            <a:pPr algn="ctr"/>
            <a:r>
              <a:rPr lang="en-US" sz="2400" dirty="0">
                <a:solidFill>
                  <a:schemeClr val="bg1"/>
                </a:solidFill>
                <a:latin typeface="Franklin Gothic Demi" panose="020B0703020102020204" pitchFamily="34" charset="0"/>
              </a:rPr>
              <a:t>You can send an email  to many people at the same time. For  this you can use the Cc and Bcc options. </a:t>
            </a:r>
            <a:endParaRPr lang="en-IN"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41DC5A3-8B36-4016-97A4-1EF21B06CD1F}"/>
              </a:ext>
            </a:extLst>
          </p:cNvPr>
          <p:cNvSpPr txBox="1"/>
          <p:nvPr/>
        </p:nvSpPr>
        <p:spPr>
          <a:xfrm>
            <a:off x="1415480" y="3194011"/>
            <a:ext cx="3888433" cy="1615827"/>
          </a:xfrm>
          <a:prstGeom prst="rect">
            <a:avLst/>
          </a:prstGeom>
          <a:solidFill>
            <a:srgbClr val="FFC000"/>
          </a:solidFill>
        </p:spPr>
        <p:txBody>
          <a:bodyPr wrap="square" rtlCol="0" anchor="ctr">
            <a:spAutoFit/>
          </a:bodyPr>
          <a:lstStyle/>
          <a:p>
            <a:pPr algn="ctr"/>
            <a:r>
              <a:rPr lang="en-US" sz="2400" dirty="0">
                <a:solidFill>
                  <a:srgbClr val="0070C0"/>
                </a:solidFill>
                <a:latin typeface="Franklin Gothic Demi" panose="020B0703020102020204" pitchFamily="34" charset="0"/>
              </a:rPr>
              <a:t>Cc stands for Carbon Copy. It displays the email addresses of all the recipients.</a:t>
            </a:r>
            <a:endParaRPr lang="en-IN" sz="2400" dirty="0">
              <a:solidFill>
                <a:srgbClr val="0070C0"/>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52B9FDE7-AE7E-4346-805C-8949F3C0E7F8}"/>
              </a:ext>
            </a:extLst>
          </p:cNvPr>
          <p:cNvSpPr txBox="1"/>
          <p:nvPr/>
        </p:nvSpPr>
        <p:spPr>
          <a:xfrm>
            <a:off x="8066670" y="3240178"/>
            <a:ext cx="3744416" cy="1569660"/>
          </a:xfrm>
          <a:prstGeom prst="rect">
            <a:avLst/>
          </a:prstGeom>
          <a:solidFill>
            <a:schemeClr val="accent2">
              <a:lumMod val="75000"/>
            </a:schemeClr>
          </a:solidFill>
        </p:spPr>
        <p:txBody>
          <a:bodyPr wrap="square" rtlCol="0" anchor="ctr">
            <a:spAutoFit/>
          </a:bodyPr>
          <a:lstStyle/>
          <a:p>
            <a:pPr algn="ctr"/>
            <a:r>
              <a:rPr lang="en-US" sz="2400" dirty="0">
                <a:solidFill>
                  <a:schemeClr val="bg1"/>
                </a:solidFill>
                <a:latin typeface="Franklin Gothic Demi" panose="020B0703020102020204" pitchFamily="34" charset="0"/>
              </a:rPr>
              <a:t>Bcc stands for Blind  Carbon  Copy. It hides the email addresses of the recipients from each other </a:t>
            </a:r>
            <a:endParaRPr lang="en-IN" sz="2400" dirty="0">
              <a:solidFill>
                <a:schemeClr val="bg1"/>
              </a:solidFill>
              <a:latin typeface="Franklin Gothic Demi" panose="020B0703020102020204" pitchFamily="34" charset="0"/>
            </a:endParaRPr>
          </a:p>
        </p:txBody>
      </p:sp>
      <p:sp>
        <p:nvSpPr>
          <p:cNvPr id="12" name="Arrow: Up 11">
            <a:extLst>
              <a:ext uri="{FF2B5EF4-FFF2-40B4-BE49-F238E27FC236}">
                <a16:creationId xmlns:a16="http://schemas.microsoft.com/office/drawing/2014/main" id="{F3EA19E7-D4C7-4444-A930-A1442BF2CDB6}"/>
              </a:ext>
            </a:extLst>
          </p:cNvPr>
          <p:cNvSpPr/>
          <p:nvPr/>
        </p:nvSpPr>
        <p:spPr>
          <a:xfrm rot="3830503" flipH="1">
            <a:off x="7517904" y="-657649"/>
            <a:ext cx="402614" cy="6221349"/>
          </a:xfrm>
          <a:prstGeom prst="upArrow">
            <a:avLst>
              <a:gd name="adj1" fmla="val 34293"/>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Up 12">
            <a:extLst>
              <a:ext uri="{FF2B5EF4-FFF2-40B4-BE49-F238E27FC236}">
                <a16:creationId xmlns:a16="http://schemas.microsoft.com/office/drawing/2014/main" id="{3320018B-7ADC-405B-907B-9F65FABF7BA0}"/>
              </a:ext>
            </a:extLst>
          </p:cNvPr>
          <p:cNvSpPr/>
          <p:nvPr/>
        </p:nvSpPr>
        <p:spPr>
          <a:xfrm rot="1714158">
            <a:off x="10729547" y="932229"/>
            <a:ext cx="446543" cy="2456573"/>
          </a:xfrm>
          <a:prstGeom prst="upArrow">
            <a:avLst>
              <a:gd name="adj1" fmla="val 34293"/>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Cc6">
            <a:hlinkClick r:id="" action="ppaction://media"/>
            <a:extLst>
              <a:ext uri="{FF2B5EF4-FFF2-40B4-BE49-F238E27FC236}">
                <a16:creationId xmlns:a16="http://schemas.microsoft.com/office/drawing/2014/main" id="{5294F91F-72DA-4B18-8829-33AE697CD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1388" y="4430713"/>
            <a:ext cx="406400" cy="406400"/>
          </a:xfrm>
          <a:prstGeom prst="rect">
            <a:avLst/>
          </a:prstGeom>
        </p:spPr>
      </p:pic>
    </p:spTree>
    <p:extLst>
      <p:ext uri="{BB962C8B-B14F-4D97-AF65-F5344CB8AC3E}">
        <p14:creationId xmlns:p14="http://schemas.microsoft.com/office/powerpoint/2010/main" val="1670663208"/>
      </p:ext>
    </p:ext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4"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0C0083-A6C4-4D13-B594-7B8B08407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353"/>
            <a:ext cx="12192000" cy="5562886"/>
          </a:xfrm>
          <a:prstGeom prst="rect">
            <a:avLst/>
          </a:prstGeom>
        </p:spPr>
      </p:pic>
      <p:sp>
        <p:nvSpPr>
          <p:cNvPr id="2" name="Title 1"/>
          <p:cNvSpPr>
            <a:spLocks noGrp="1"/>
          </p:cNvSpPr>
          <p:nvPr>
            <p:ph type="title"/>
          </p:nvPr>
        </p:nvSpPr>
        <p:spPr>
          <a:xfrm>
            <a:off x="191344" y="260648"/>
            <a:ext cx="3970784" cy="706090"/>
          </a:xfrm>
        </p:spPr>
        <p:txBody>
          <a:bodyPr>
            <a:normAutofit fontScale="90000"/>
          </a:bodyPr>
          <a:lstStyle/>
          <a:p>
            <a:pPr algn="ctr"/>
            <a:r>
              <a:rPr lang="en-IN" dirty="0">
                <a:latin typeface="Franklin Gothic Demi" panose="020B0703020102020204" pitchFamily="34" charset="0"/>
              </a:rPr>
              <a:t>Google Drive</a:t>
            </a:r>
          </a:p>
        </p:txBody>
      </p:sp>
      <p:sp>
        <p:nvSpPr>
          <p:cNvPr id="3" name="Content Placeholder 2"/>
          <p:cNvSpPr>
            <a:spLocks noGrp="1"/>
          </p:cNvSpPr>
          <p:nvPr>
            <p:ph idx="1"/>
          </p:nvPr>
        </p:nvSpPr>
        <p:spPr>
          <a:xfrm>
            <a:off x="63795" y="1340769"/>
            <a:ext cx="3937399" cy="5400599"/>
          </a:xfrm>
          <a:solidFill>
            <a:schemeClr val="tx2">
              <a:lumMod val="75000"/>
            </a:schemeClr>
          </a:solidFill>
        </p:spPr>
        <p:txBody>
          <a:bodyPr anchor="ctr">
            <a:normAutofit/>
          </a:bodyPr>
          <a:lstStyle/>
          <a:p>
            <a:pPr marL="0" indent="0">
              <a:buNone/>
            </a:pPr>
            <a:r>
              <a:rPr lang="en-IN" dirty="0">
                <a:solidFill>
                  <a:schemeClr val="bg1"/>
                </a:solidFill>
                <a:latin typeface="Franklin Gothic Demi" panose="020B0703020102020204" pitchFamily="34" charset="0"/>
              </a:rPr>
              <a:t>Google drive is a free online service. It offers 15 GB of free storage space. You can use it to create and store documents, spread sheet presentations and applications. The information stored on it can be used and accessed from any device that can access the Internet.</a:t>
            </a:r>
          </a:p>
        </p:txBody>
      </p:sp>
      <p:pic>
        <p:nvPicPr>
          <p:cNvPr id="9" name="Picture 8">
            <a:extLst>
              <a:ext uri="{FF2B5EF4-FFF2-40B4-BE49-F238E27FC236}">
                <a16:creationId xmlns:a16="http://schemas.microsoft.com/office/drawing/2014/main" id="{D6E817D5-9894-4229-BE63-0B4F9C4DDE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6542" y="97777"/>
            <a:ext cx="3071663" cy="2066299"/>
          </a:xfrm>
          <a:prstGeom prst="rect">
            <a:avLst/>
          </a:prstGeom>
        </p:spPr>
      </p:pic>
      <p:pic>
        <p:nvPicPr>
          <p:cNvPr id="11" name="Picture 10">
            <a:extLst>
              <a:ext uri="{FF2B5EF4-FFF2-40B4-BE49-F238E27FC236}">
                <a16:creationId xmlns:a16="http://schemas.microsoft.com/office/drawing/2014/main" id="{14780C31-5D9D-414E-8897-126DB7B772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7768" y="162820"/>
            <a:ext cx="984301" cy="901746"/>
          </a:xfrm>
          <a:prstGeom prst="rect">
            <a:avLst/>
          </a:prstGeom>
        </p:spPr>
      </p:pic>
      <p:sp>
        <p:nvSpPr>
          <p:cNvPr id="12" name="Arrow: Up 11">
            <a:extLst>
              <a:ext uri="{FF2B5EF4-FFF2-40B4-BE49-F238E27FC236}">
                <a16:creationId xmlns:a16="http://schemas.microsoft.com/office/drawing/2014/main" id="{7160DA0F-D0F8-41A9-9813-548FF333CF33}"/>
              </a:ext>
            </a:extLst>
          </p:cNvPr>
          <p:cNvSpPr/>
          <p:nvPr/>
        </p:nvSpPr>
        <p:spPr>
          <a:xfrm rot="6585163" flipH="1">
            <a:off x="6060016" y="1192959"/>
            <a:ext cx="467863" cy="6297236"/>
          </a:xfrm>
          <a:prstGeom prst="upArrow">
            <a:avLst>
              <a:gd name="adj1" fmla="val 34293"/>
              <a:gd name="adj2" fmla="val 50000"/>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EF2970D-2DF5-4147-ABA6-BAF2B23180D5}"/>
              </a:ext>
            </a:extLst>
          </p:cNvPr>
          <p:cNvSpPr/>
          <p:nvPr/>
        </p:nvSpPr>
        <p:spPr>
          <a:xfrm>
            <a:off x="9336361" y="5157192"/>
            <a:ext cx="864096" cy="83243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pic>
        <p:nvPicPr>
          <p:cNvPr id="4" name="Cc7">
            <a:hlinkClick r:id="" action="ppaction://media"/>
            <a:extLst>
              <a:ext uri="{FF2B5EF4-FFF2-40B4-BE49-F238E27FC236}">
                <a16:creationId xmlns:a16="http://schemas.microsoft.com/office/drawing/2014/main" id="{1CBACE6F-9E75-4D9B-9863-1A626EDFD6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1450" y="6015038"/>
            <a:ext cx="406400" cy="406400"/>
          </a:xfrm>
          <a:prstGeom prst="rect">
            <a:avLst/>
          </a:prstGeom>
        </p:spPr>
      </p:pic>
    </p:spTree>
    <p:extLst>
      <p:ext uri="{BB962C8B-B14F-4D97-AF65-F5344CB8AC3E}">
        <p14:creationId xmlns:p14="http://schemas.microsoft.com/office/powerpoint/2010/main" val="2025521741"/>
      </p:ext>
    </p:ext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6"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3">
                                            <p:bg/>
                                          </p:spTgt>
                                        </p:tgtEl>
                                        <p:attrNameLst>
                                          <p:attrName>style.visibility</p:attrName>
                                        </p:attrNameLst>
                                      </p:cBhvr>
                                      <p:to>
                                        <p:strVal val="visible"/>
                                      </p:to>
                                    </p:set>
                                    <p:anim calcmode="lin" valueType="num">
                                      <p:cBhvr additive="base">
                                        <p:cTn id="22" dur="2000" fill="hold"/>
                                        <p:tgtEl>
                                          <p:spTgt spid="3">
                                            <p:bg/>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bg/>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3">
                                            <p:txEl>
                                              <p:pRg st="0" end="0"/>
                                            </p:txEl>
                                          </p:spTgt>
                                        </p:tgtEl>
                                        <p:attrNameLst>
                                          <p:attrName>ppt_y</p:attrName>
                                        </p:attrNameLst>
                                      </p:cBhvr>
                                      <p:tavLst>
                                        <p:tav tm="0">
                                          <p:val>
                                            <p:strVal val="#ppt_y"/>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2000" fill="hold"/>
                                        <p:tgtEl>
                                          <p:spTgt spid="12"/>
                                        </p:tgtEl>
                                        <p:attrNameLst>
                                          <p:attrName>ppt_w</p:attrName>
                                        </p:attrNameLst>
                                      </p:cBhvr>
                                      <p:tavLst>
                                        <p:tav tm="0">
                                          <p:val>
                                            <p:fltVal val="0"/>
                                          </p:val>
                                        </p:tav>
                                        <p:tav tm="100000">
                                          <p:val>
                                            <p:strVal val="#ppt_w"/>
                                          </p:val>
                                        </p:tav>
                                      </p:tavLst>
                                    </p:anim>
                                    <p:anim calcmode="lin" valueType="num">
                                      <p:cBhvr>
                                        <p:cTn id="31" dur="2000" fill="hold"/>
                                        <p:tgtEl>
                                          <p:spTgt spid="12"/>
                                        </p:tgtEl>
                                        <p:attrNameLst>
                                          <p:attrName>ppt_h</p:attrName>
                                        </p:attrNameLst>
                                      </p:cBhvr>
                                      <p:tavLst>
                                        <p:tav tm="0">
                                          <p:val>
                                            <p:fltVal val="0"/>
                                          </p:val>
                                        </p:tav>
                                        <p:tav tm="100000">
                                          <p:val>
                                            <p:strVal val="#ppt_h"/>
                                          </p:val>
                                        </p:tav>
                                      </p:tavLst>
                                    </p:anim>
                                    <p:anim calcmode="lin" valueType="num">
                                      <p:cBhvr>
                                        <p:cTn id="32" dur="2000" fill="hold"/>
                                        <p:tgtEl>
                                          <p:spTgt spid="12"/>
                                        </p:tgtEl>
                                        <p:attrNameLst>
                                          <p:attrName>style.rotation</p:attrName>
                                        </p:attrNameLst>
                                      </p:cBhvr>
                                      <p:tavLst>
                                        <p:tav tm="0">
                                          <p:val>
                                            <p:fltVal val="90"/>
                                          </p:val>
                                        </p:tav>
                                        <p:tav tm="100000">
                                          <p:val>
                                            <p:fltVal val="0"/>
                                          </p:val>
                                        </p:tav>
                                      </p:tavLst>
                                    </p:anim>
                                    <p:animEffect transition="in" filter="fade">
                                      <p:cBhvr>
                                        <p:cTn id="33" dur="2000"/>
                                        <p:tgtEl>
                                          <p:spTgt spid="12"/>
                                        </p:tgtEl>
                                      </p:cBhvr>
                                    </p:animEffect>
                                  </p:childTnLst>
                                </p:cTn>
                              </p:par>
                              <p:par>
                                <p:cTn id="34" presetID="45"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anim calcmode="lin" valueType="num">
                                      <p:cBhvr>
                                        <p:cTn id="37" dur="2000" fill="hold"/>
                                        <p:tgtEl>
                                          <p:spTgt spid="13"/>
                                        </p:tgtEl>
                                        <p:attrNameLst>
                                          <p:attrName>ppt_w</p:attrName>
                                        </p:attrNameLst>
                                      </p:cBhvr>
                                      <p:tavLst>
                                        <p:tav tm="0" fmla="#ppt_w*sin(2.5*pi*$)">
                                          <p:val>
                                            <p:fltVal val="0"/>
                                          </p:val>
                                        </p:tav>
                                        <p:tav tm="100000">
                                          <p:val>
                                            <p:fltVal val="1"/>
                                          </p:val>
                                        </p:tav>
                                      </p:tavLst>
                                    </p:anim>
                                    <p:anim calcmode="lin" valueType="num">
                                      <p:cBhvr>
                                        <p:cTn id="38" dur="2000" fill="hold"/>
                                        <p:tgtEl>
                                          <p:spTgt spid="13"/>
                                        </p:tgtEl>
                                        <p:attrNameLst>
                                          <p:attrName>ppt_h</p:attrName>
                                        </p:attrNameLst>
                                      </p:cBhvr>
                                      <p:tavLst>
                                        <p:tav tm="0">
                                          <p:val>
                                            <p:strVal val="#ppt_h"/>
                                          </p:val>
                                        </p:tav>
                                        <p:tav tm="100000">
                                          <p:val>
                                            <p:strVal val="#ppt_h"/>
                                          </p:val>
                                        </p:tav>
                                      </p:tavLst>
                                    </p:anim>
                                  </p:childTnLst>
                                </p:cTn>
                              </p:par>
                            </p:childTnLst>
                          </p:cTn>
                        </p:par>
                        <p:par>
                          <p:cTn id="39" fill="hold">
                            <p:stCondLst>
                              <p:cond delay="27846"/>
                            </p:stCondLst>
                            <p:childTnLst>
                              <p:par>
                                <p:cTn id="40" presetID="45" presetClass="entr" presetSubtype="0" fill="hold" grpId="1"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anim calcmode="lin" valueType="num">
                                      <p:cBhvr>
                                        <p:cTn id="43" dur="2000" fill="hold"/>
                                        <p:tgtEl>
                                          <p:spTgt spid="13"/>
                                        </p:tgtEl>
                                        <p:attrNameLst>
                                          <p:attrName>ppt_w</p:attrName>
                                        </p:attrNameLst>
                                      </p:cBhvr>
                                      <p:tavLst>
                                        <p:tav tm="0" fmla="#ppt_w*sin(2.5*pi*$)">
                                          <p:val>
                                            <p:fltVal val="0"/>
                                          </p:val>
                                        </p:tav>
                                        <p:tav tm="100000">
                                          <p:val>
                                            <p:fltVal val="1"/>
                                          </p:val>
                                        </p:tav>
                                      </p:tavLst>
                                    </p:anim>
                                    <p:anim calcmode="lin" valueType="num">
                                      <p:cBhvr>
                                        <p:cTn id="4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2" grpId="0"/>
      <p:bldP spid="3" grpId="0" build="p" animBg="1"/>
      <p:bldP spid="12" grpId="0"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EF2507-E6CA-4637-85A7-A96ABF55881C}"/>
              </a:ext>
            </a:extLst>
          </p:cNvPr>
          <p:cNvSpPr txBox="1">
            <a:spLocks/>
          </p:cNvSpPr>
          <p:nvPr/>
        </p:nvSpPr>
        <p:spPr>
          <a:xfrm>
            <a:off x="47328" y="116632"/>
            <a:ext cx="4169296" cy="1017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IN" dirty="0">
                <a:latin typeface="Franklin Gothic Demi" panose="020B0703020102020204" pitchFamily="34" charset="0"/>
              </a:rPr>
              <a:t>E-Commerce</a:t>
            </a:r>
          </a:p>
        </p:txBody>
      </p:sp>
      <p:sp>
        <p:nvSpPr>
          <p:cNvPr id="5" name="Content Placeholder 2">
            <a:extLst>
              <a:ext uri="{FF2B5EF4-FFF2-40B4-BE49-F238E27FC236}">
                <a16:creationId xmlns:a16="http://schemas.microsoft.com/office/drawing/2014/main" id="{A3CBB835-FBAF-4EDB-B0EC-1D86E7AD18CD}"/>
              </a:ext>
            </a:extLst>
          </p:cNvPr>
          <p:cNvSpPr txBox="1">
            <a:spLocks/>
          </p:cNvSpPr>
          <p:nvPr/>
        </p:nvSpPr>
        <p:spPr>
          <a:xfrm>
            <a:off x="191344" y="1134120"/>
            <a:ext cx="4968552" cy="279893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dirty="0">
                <a:latin typeface="Franklin Gothic Demi" panose="020B0703020102020204" pitchFamily="34" charset="0"/>
              </a:rPr>
              <a:t>E-commerce stands for electronic commerce. It includes the buying and selling of goods using the  Internet. E-commerce includes online shopping, ticket booking, bill payments and so on.</a:t>
            </a:r>
          </a:p>
        </p:txBody>
      </p:sp>
      <p:sp>
        <p:nvSpPr>
          <p:cNvPr id="6" name="Content Placeholder 2">
            <a:extLst>
              <a:ext uri="{FF2B5EF4-FFF2-40B4-BE49-F238E27FC236}">
                <a16:creationId xmlns:a16="http://schemas.microsoft.com/office/drawing/2014/main" id="{1F2246FF-6718-43CB-8434-189FC7228D7B}"/>
              </a:ext>
            </a:extLst>
          </p:cNvPr>
          <p:cNvSpPr txBox="1">
            <a:spLocks/>
          </p:cNvSpPr>
          <p:nvPr/>
        </p:nvSpPr>
        <p:spPr>
          <a:xfrm>
            <a:off x="196869" y="4149080"/>
            <a:ext cx="11386864" cy="2370498"/>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IN" dirty="0">
                <a:latin typeface="Franklin Gothic Demi" panose="020B0703020102020204" pitchFamily="34" charset="0"/>
              </a:rPr>
              <a:t>Advantages of e-commerce</a:t>
            </a:r>
          </a:p>
          <a:p>
            <a:pPr marL="514350" indent="-514350">
              <a:lnSpc>
                <a:spcPct val="150000"/>
              </a:lnSpc>
              <a:buFont typeface="Arial" panose="020B0604020202020204" pitchFamily="34" charset="0"/>
              <a:buAutoNum type="arabicPeriod"/>
            </a:pPr>
            <a:r>
              <a:rPr lang="en-IN" dirty="0">
                <a:latin typeface="Franklin Gothic Demi" panose="020B0703020102020204" pitchFamily="34" charset="0"/>
              </a:rPr>
              <a:t>It reduces the use of paper.</a:t>
            </a:r>
          </a:p>
          <a:p>
            <a:pPr marL="514350" indent="-514350">
              <a:lnSpc>
                <a:spcPct val="150000"/>
              </a:lnSpc>
              <a:buFont typeface="Arial" panose="020B0604020202020204" pitchFamily="34" charset="0"/>
              <a:buAutoNum type="arabicPeriod"/>
            </a:pPr>
            <a:r>
              <a:rPr lang="en-IN" dirty="0">
                <a:latin typeface="Franklin Gothic Demi" panose="020B0703020102020204" pitchFamily="34" charset="0"/>
              </a:rPr>
              <a:t>It provides quicker delivery of products.</a:t>
            </a:r>
          </a:p>
          <a:p>
            <a:pPr marL="514350" indent="-514350">
              <a:lnSpc>
                <a:spcPct val="150000"/>
              </a:lnSpc>
              <a:buFont typeface="Arial" panose="020B0604020202020204" pitchFamily="34" charset="0"/>
              <a:buAutoNum type="arabicPeriod"/>
            </a:pPr>
            <a:r>
              <a:rPr lang="en-IN" dirty="0">
                <a:latin typeface="Franklin Gothic Demi" panose="020B0703020102020204" pitchFamily="34" charset="0"/>
              </a:rPr>
              <a:t>It provides easy access to a vast number of online services.</a:t>
            </a:r>
          </a:p>
        </p:txBody>
      </p:sp>
      <p:pic>
        <p:nvPicPr>
          <p:cNvPr id="8" name="Picture 7">
            <a:extLst>
              <a:ext uri="{FF2B5EF4-FFF2-40B4-BE49-F238E27FC236}">
                <a16:creationId xmlns:a16="http://schemas.microsoft.com/office/drawing/2014/main" id="{CAB16F1E-16E3-4A54-A295-8A7AFBEB2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195" y="504423"/>
            <a:ext cx="6719936" cy="4717344"/>
          </a:xfrm>
          <a:prstGeom prst="rect">
            <a:avLst/>
          </a:prstGeom>
        </p:spPr>
      </p:pic>
      <p:pic>
        <p:nvPicPr>
          <p:cNvPr id="2" name="Cc8">
            <a:hlinkClick r:id="" action="ppaction://media"/>
            <a:extLst>
              <a:ext uri="{FF2B5EF4-FFF2-40B4-BE49-F238E27FC236}">
                <a16:creationId xmlns:a16="http://schemas.microsoft.com/office/drawing/2014/main" id="{5A4F115B-6AA8-44CA-816E-7E1C00A67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0338" y="5003800"/>
            <a:ext cx="406400" cy="406400"/>
          </a:xfrm>
          <a:prstGeom prst="rect">
            <a:avLst/>
          </a:prstGeom>
        </p:spPr>
      </p:pic>
    </p:spTree>
    <p:extLst>
      <p:ext uri="{BB962C8B-B14F-4D97-AF65-F5344CB8AC3E}">
        <p14:creationId xmlns:p14="http://schemas.microsoft.com/office/powerpoint/2010/main" val="1326497740"/>
      </p:ext>
    </p:extLst>
  </p:cSld>
  <p:clrMapOvr>
    <a:masterClrMapping/>
  </p:clrMapOvr>
  <p:transition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5"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ppt_x</p:attrName>
                                        </p:attrNameLst>
                                      </p:cBhvr>
                                      <p:tavLst>
                                        <p:tav tm="0">
                                          <p:val>
                                            <p:strVal val="#ppt_x"/>
                                          </p:val>
                                        </p:tav>
                                        <p:tav tm="100000">
                                          <p:val>
                                            <p:strVal val="#ppt_x"/>
                                          </p:val>
                                        </p:tav>
                                      </p:tavLst>
                                    </p:anim>
                                    <p:anim calcmode="lin" valueType="num">
                                      <p:cBhvr>
                                        <p:cTn id="11" dur="2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2000"/>
                                        <p:tgtEl>
                                          <p:spTgt spid="6">
                                            <p:txEl>
                                              <p:pRg st="0" end="0"/>
                                            </p:txEl>
                                          </p:spTgt>
                                        </p:tgtEl>
                                      </p:cBhvr>
                                    </p:animEffect>
                                    <p:anim calcmode="lin" valueType="num">
                                      <p:cBhvr>
                                        <p:cTn id="25"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2000" fill="hold"/>
                                        <p:tgtEl>
                                          <p:spTgt spid="6">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2000"/>
                                        <p:tgtEl>
                                          <p:spTgt spid="6">
                                            <p:txEl>
                                              <p:pRg st="1" end="1"/>
                                            </p:txEl>
                                          </p:spTgt>
                                        </p:tgtEl>
                                      </p:cBhvr>
                                    </p:animEffect>
                                    <p:anim calcmode="lin" valueType="num">
                                      <p:cBhvr>
                                        <p:cTn id="30"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2000"/>
                                        <p:tgtEl>
                                          <p:spTgt spid="6">
                                            <p:txEl>
                                              <p:pRg st="2" end="2"/>
                                            </p:txEl>
                                          </p:spTgt>
                                        </p:tgtEl>
                                      </p:cBhvr>
                                    </p:animEffect>
                                    <p:anim calcmode="lin" valueType="num">
                                      <p:cBhvr>
                                        <p:cTn id="35"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2000"/>
                                        <p:tgtEl>
                                          <p:spTgt spid="6">
                                            <p:txEl>
                                              <p:pRg st="3" end="3"/>
                                            </p:txEl>
                                          </p:spTgt>
                                        </p:tgtEl>
                                      </p:cBhvr>
                                    </p:animEffect>
                                    <p:anim calcmode="lin" valueType="num">
                                      <p:cBhvr>
                                        <p:cTn id="4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9486" y="106037"/>
            <a:ext cx="4968821" cy="2663339"/>
          </a:xfrm>
          <a:ln w="38100">
            <a:solidFill>
              <a:srgbClr val="FFFF00"/>
            </a:solidFill>
          </a:ln>
        </p:spPr>
        <p:txBody>
          <a:bodyPr anchor="ctr">
            <a:noAutofit/>
          </a:bodyPr>
          <a:lstStyle/>
          <a:p>
            <a:pPr marL="0" indent="0" algn="ctr">
              <a:buNone/>
            </a:pPr>
            <a:r>
              <a:rPr lang="en-IN" sz="2400" dirty="0">
                <a:latin typeface="Franklin Gothic Demi" panose="020B0703020102020204" pitchFamily="34" charset="0"/>
              </a:rPr>
              <a:t>Debit Card: A debit card is issued by the bank in which you have an account. When </a:t>
            </a:r>
            <a:r>
              <a:rPr lang="en-IN" sz="2400">
                <a:latin typeface="Franklin Gothic Demi" panose="020B0703020102020204" pitchFamily="34" charset="0"/>
              </a:rPr>
              <a:t>you use </a:t>
            </a:r>
            <a:r>
              <a:rPr lang="en-IN" sz="2400" dirty="0">
                <a:latin typeface="Franklin Gothic Demi" panose="020B0703020102020204" pitchFamily="34" charset="0"/>
              </a:rPr>
              <a:t>a debit card to pay, the amount gets deducted from your bank account at that time. There should be sufficient balance in your bank account for you to use it to pay.</a:t>
            </a:r>
          </a:p>
        </p:txBody>
      </p:sp>
      <p:sp>
        <p:nvSpPr>
          <p:cNvPr id="5" name="Content Placeholder 2">
            <a:extLst>
              <a:ext uri="{FF2B5EF4-FFF2-40B4-BE49-F238E27FC236}">
                <a16:creationId xmlns:a16="http://schemas.microsoft.com/office/drawing/2014/main" id="{4903FB37-455D-4A9C-A2FF-604217645C48}"/>
              </a:ext>
            </a:extLst>
          </p:cNvPr>
          <p:cNvSpPr txBox="1">
            <a:spLocks/>
          </p:cNvSpPr>
          <p:nvPr/>
        </p:nvSpPr>
        <p:spPr>
          <a:xfrm>
            <a:off x="214086" y="3555352"/>
            <a:ext cx="3888432" cy="2963708"/>
          </a:xfrm>
          <a:prstGeom prst="rect">
            <a:avLst/>
          </a:prstGeom>
          <a:ln w="38100">
            <a:solidFill>
              <a:srgbClr val="FFFF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2400" dirty="0">
                <a:latin typeface="Franklin Gothic Demi" panose="020B0703020102020204" pitchFamily="34" charset="0"/>
              </a:rPr>
              <a:t>Credit Card: When you use a credit card to pay, the bank gives the money. This is the bank that had issued you the credit card. You have to return the money to the bank within a certain period of time.</a:t>
            </a:r>
          </a:p>
        </p:txBody>
      </p:sp>
      <p:sp>
        <p:nvSpPr>
          <p:cNvPr id="6" name="Content Placeholder 2">
            <a:extLst>
              <a:ext uri="{FF2B5EF4-FFF2-40B4-BE49-F238E27FC236}">
                <a16:creationId xmlns:a16="http://schemas.microsoft.com/office/drawing/2014/main" id="{233ACDFE-3F0E-4C6C-BE56-3D324C39B93C}"/>
              </a:ext>
            </a:extLst>
          </p:cNvPr>
          <p:cNvSpPr txBox="1">
            <a:spLocks/>
          </p:cNvSpPr>
          <p:nvPr/>
        </p:nvSpPr>
        <p:spPr>
          <a:xfrm>
            <a:off x="8633166" y="3555352"/>
            <a:ext cx="3456654" cy="2963708"/>
          </a:xfrm>
          <a:prstGeom prst="rect">
            <a:avLst/>
          </a:prstGeom>
          <a:ln w="38100">
            <a:solidFill>
              <a:srgbClr val="FFFF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2400" dirty="0">
                <a:latin typeface="Franklin Gothic Demi" panose="020B0703020102020204" pitchFamily="34" charset="0"/>
              </a:rPr>
              <a:t>BHIM (Bharat Interface for Money) is a Mobile App launched by the Government of India. It allows the user to instantly transfer money between the bank accounts of two parties.</a:t>
            </a:r>
          </a:p>
        </p:txBody>
      </p:sp>
      <p:sp>
        <p:nvSpPr>
          <p:cNvPr id="7" name="Oval 6">
            <a:extLst>
              <a:ext uri="{FF2B5EF4-FFF2-40B4-BE49-F238E27FC236}">
                <a16:creationId xmlns:a16="http://schemas.microsoft.com/office/drawing/2014/main" id="{709CFC0F-75D9-489E-A917-D4CA92B3BEC8}"/>
              </a:ext>
            </a:extLst>
          </p:cNvPr>
          <p:cNvSpPr/>
          <p:nvPr/>
        </p:nvSpPr>
        <p:spPr>
          <a:xfrm>
            <a:off x="4691976" y="3741062"/>
            <a:ext cx="3168353" cy="2592288"/>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Franklin Gothic Demi" panose="020B0703020102020204" pitchFamily="34" charset="0"/>
              </a:rPr>
              <a:t>There are a number of ways you can use to pay for a product  purchased online:  </a:t>
            </a:r>
            <a:endParaRPr lang="en-IN" sz="2200" dirty="0">
              <a:latin typeface="Franklin Gothic Demi" panose="020B0703020102020204" pitchFamily="34" charset="0"/>
            </a:endParaRPr>
          </a:p>
        </p:txBody>
      </p:sp>
      <p:grpSp>
        <p:nvGrpSpPr>
          <p:cNvPr id="10" name="Group 9">
            <a:extLst>
              <a:ext uri="{FF2B5EF4-FFF2-40B4-BE49-F238E27FC236}">
                <a16:creationId xmlns:a16="http://schemas.microsoft.com/office/drawing/2014/main" id="{64278EC1-C91D-44BA-A747-A0283EBCED7E}"/>
              </a:ext>
            </a:extLst>
          </p:cNvPr>
          <p:cNvGrpSpPr/>
          <p:nvPr/>
        </p:nvGrpSpPr>
        <p:grpSpPr>
          <a:xfrm>
            <a:off x="175094" y="127265"/>
            <a:ext cx="3256610" cy="2160240"/>
            <a:chOff x="175094" y="116632"/>
            <a:chExt cx="3256610" cy="2160240"/>
          </a:xfrm>
        </p:grpSpPr>
        <p:sp>
          <p:nvSpPr>
            <p:cNvPr id="4" name="Title 1">
              <a:extLst>
                <a:ext uri="{FF2B5EF4-FFF2-40B4-BE49-F238E27FC236}">
                  <a16:creationId xmlns:a16="http://schemas.microsoft.com/office/drawing/2014/main" id="{CB6905B7-8DAF-4BF9-B5D2-5DE79733ACAD}"/>
                </a:ext>
              </a:extLst>
            </p:cNvPr>
            <p:cNvSpPr txBox="1">
              <a:spLocks/>
            </p:cNvSpPr>
            <p:nvPr/>
          </p:nvSpPr>
          <p:spPr>
            <a:xfrm>
              <a:off x="175094" y="116632"/>
              <a:ext cx="3256610" cy="2160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IN" sz="4400" dirty="0">
                  <a:latin typeface="Franklin Gothic Demi" panose="020B0703020102020204" pitchFamily="34" charset="0"/>
                </a:rPr>
                <a:t>Online Modes of Payment</a:t>
              </a:r>
            </a:p>
          </p:txBody>
        </p:sp>
        <p:cxnSp>
          <p:nvCxnSpPr>
            <p:cNvPr id="9" name="Straight Connector 8">
              <a:extLst>
                <a:ext uri="{FF2B5EF4-FFF2-40B4-BE49-F238E27FC236}">
                  <a16:creationId xmlns:a16="http://schemas.microsoft.com/office/drawing/2014/main" id="{F1DE0451-B844-473C-B187-DA6507F251BC}"/>
                </a:ext>
              </a:extLst>
            </p:cNvPr>
            <p:cNvCxnSpPr/>
            <p:nvPr/>
          </p:nvCxnSpPr>
          <p:spPr>
            <a:xfrm>
              <a:off x="551384" y="2204864"/>
              <a:ext cx="24482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1" name="Arrow: Up 10">
            <a:extLst>
              <a:ext uri="{FF2B5EF4-FFF2-40B4-BE49-F238E27FC236}">
                <a16:creationId xmlns:a16="http://schemas.microsoft.com/office/drawing/2014/main" id="{75187E06-73E3-4EE2-8EA7-DF3FC08C8EB8}"/>
              </a:ext>
            </a:extLst>
          </p:cNvPr>
          <p:cNvSpPr/>
          <p:nvPr/>
        </p:nvSpPr>
        <p:spPr>
          <a:xfrm rot="5400000" flipH="1">
            <a:off x="7671412" y="4208312"/>
            <a:ext cx="597876" cy="1444444"/>
          </a:xfrm>
          <a:prstGeom prst="upArrow">
            <a:avLst>
              <a:gd name="adj1" fmla="val 34293"/>
              <a:gd name="adj2" fmla="val 50000"/>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Up 11">
            <a:extLst>
              <a:ext uri="{FF2B5EF4-FFF2-40B4-BE49-F238E27FC236}">
                <a16:creationId xmlns:a16="http://schemas.microsoft.com/office/drawing/2014/main" id="{1073B721-85B9-41FF-8F52-065F96E084CE}"/>
              </a:ext>
            </a:extLst>
          </p:cNvPr>
          <p:cNvSpPr/>
          <p:nvPr/>
        </p:nvSpPr>
        <p:spPr>
          <a:xfrm rot="16200000" flipH="1">
            <a:off x="4201814" y="4528620"/>
            <a:ext cx="597876" cy="1380516"/>
          </a:xfrm>
          <a:prstGeom prst="upArrow">
            <a:avLst>
              <a:gd name="adj1" fmla="val 34293"/>
              <a:gd name="adj2" fmla="val 50000"/>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Up 12">
            <a:extLst>
              <a:ext uri="{FF2B5EF4-FFF2-40B4-BE49-F238E27FC236}">
                <a16:creationId xmlns:a16="http://schemas.microsoft.com/office/drawing/2014/main" id="{8CAF7370-5948-4484-BC26-6243A47F6398}"/>
              </a:ext>
            </a:extLst>
          </p:cNvPr>
          <p:cNvSpPr/>
          <p:nvPr/>
        </p:nvSpPr>
        <p:spPr>
          <a:xfrm flipH="1">
            <a:off x="5977215" y="2769375"/>
            <a:ext cx="597876" cy="1276793"/>
          </a:xfrm>
          <a:prstGeom prst="upArrow">
            <a:avLst>
              <a:gd name="adj1" fmla="val 34293"/>
              <a:gd name="adj2" fmla="val 50000"/>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a:extLst>
              <a:ext uri="{FF2B5EF4-FFF2-40B4-BE49-F238E27FC236}">
                <a16:creationId xmlns:a16="http://schemas.microsoft.com/office/drawing/2014/main" id="{DEE552A0-E96E-472E-A47A-3EAB49F88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320" y="2607232"/>
            <a:ext cx="1687229" cy="1053370"/>
          </a:xfrm>
          <a:prstGeom prst="rect">
            <a:avLst/>
          </a:prstGeom>
        </p:spPr>
      </p:pic>
      <p:pic>
        <p:nvPicPr>
          <p:cNvPr id="21" name="Picture 20">
            <a:extLst>
              <a:ext uri="{FF2B5EF4-FFF2-40B4-BE49-F238E27FC236}">
                <a16:creationId xmlns:a16="http://schemas.microsoft.com/office/drawing/2014/main" id="{1431CFDF-F3B7-47BF-B050-32228FAE7B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572" y="66077"/>
            <a:ext cx="1860296" cy="1162685"/>
          </a:xfrm>
          <a:prstGeom prst="rect">
            <a:avLst/>
          </a:prstGeom>
        </p:spPr>
      </p:pic>
      <p:pic>
        <p:nvPicPr>
          <p:cNvPr id="23" name="Picture 22">
            <a:extLst>
              <a:ext uri="{FF2B5EF4-FFF2-40B4-BE49-F238E27FC236}">
                <a16:creationId xmlns:a16="http://schemas.microsoft.com/office/drawing/2014/main" id="{5DD03727-F631-4F99-9696-B891B5219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881" y="1967612"/>
            <a:ext cx="1084091" cy="1692990"/>
          </a:xfrm>
          <a:prstGeom prst="rect">
            <a:avLst/>
          </a:prstGeom>
        </p:spPr>
      </p:pic>
      <p:pic>
        <p:nvPicPr>
          <p:cNvPr id="2" name="Cc9">
            <a:hlinkClick r:id="" action="ppaction://media"/>
            <a:extLst>
              <a:ext uri="{FF2B5EF4-FFF2-40B4-BE49-F238E27FC236}">
                <a16:creationId xmlns:a16="http://schemas.microsoft.com/office/drawing/2014/main" id="{D833BA03-2A27-47E7-81A0-04DA6D3B4E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8463" y="4643438"/>
            <a:ext cx="406400" cy="406400"/>
          </a:xfrm>
          <a:prstGeom prst="rect">
            <a:avLst/>
          </a:prstGeom>
        </p:spPr>
      </p:pic>
    </p:spTree>
    <p:extLst>
      <p:ext uri="{BB962C8B-B14F-4D97-AF65-F5344CB8AC3E}">
        <p14:creationId xmlns:p14="http://schemas.microsoft.com/office/powerpoint/2010/main" val="3989856910"/>
      </p:ext>
    </p:extLst>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53"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689</TotalTime>
  <Words>1181</Words>
  <Application>Microsoft Office PowerPoint</Application>
  <PresentationFormat>Widescreen</PresentationFormat>
  <Paragraphs>88</Paragraphs>
  <Slides>15</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Corbel</vt:lpstr>
      <vt:lpstr>Franklin Gothic Demi</vt:lpstr>
      <vt:lpstr>Wingdings</vt:lpstr>
      <vt:lpstr>Depth</vt:lpstr>
      <vt:lpstr>Chapter 2:</vt:lpstr>
      <vt:lpstr>Electronic Mail</vt:lpstr>
      <vt:lpstr>Advantages of using email</vt:lpstr>
      <vt:lpstr>How to create an email account</vt:lpstr>
      <vt:lpstr>Composing and sending an email</vt:lpstr>
      <vt:lpstr>PowerPoint Presentation</vt:lpstr>
      <vt:lpstr>Google Drive</vt:lpstr>
      <vt:lpstr>PowerPoint Presentation</vt:lpstr>
      <vt:lpstr>PowerPoint Presentation</vt:lpstr>
      <vt:lpstr>Blog</vt:lpstr>
      <vt:lpstr>PowerPoint Presentation</vt:lpstr>
      <vt:lpstr>Podcast</vt:lpstr>
      <vt:lpstr>PowerPoint Presentation</vt:lpstr>
      <vt:lpstr>Safe Internet Use </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ANUBHAV</dc:creator>
  <cp:lastModifiedBy>Clarence D'Rosario</cp:lastModifiedBy>
  <cp:revision>227</cp:revision>
  <dcterms:created xsi:type="dcterms:W3CDTF">2020-06-24T17:45:24Z</dcterms:created>
  <dcterms:modified xsi:type="dcterms:W3CDTF">2020-06-27T08:13:38Z</dcterms:modified>
</cp:coreProperties>
</file>