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3" r:id="rId4"/>
    <p:sldId id="278" r:id="rId5"/>
    <p:sldId id="276" r:id="rId6"/>
    <p:sldId id="277" r:id="rId7"/>
    <p:sldId id="279" r:id="rId8"/>
    <p:sldId id="272"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782C"/>
    <a:srgbClr val="00FFCC"/>
    <a:srgbClr val="F82A08"/>
    <a:srgbClr val="E725BD"/>
    <a:srgbClr val="45E7A5"/>
    <a:srgbClr val="F698E9"/>
    <a:srgbClr val="FBA597"/>
    <a:srgbClr val="FFCC99"/>
    <a:srgbClr val="ECD340"/>
    <a:srgbClr val="A73E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02"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F05C97-1AB1-4DEC-A020-A2B333AA7FA7}" type="datetimeFigureOut">
              <a:rPr lang="en-US" smtClean="0"/>
              <a:pPr/>
              <a:t>7/7/2020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F05C97-1AB1-4DEC-A020-A2B333AA7FA7}" type="datetimeFigureOut">
              <a:rPr lang="en-US" smtClean="0"/>
              <a:pPr/>
              <a:t>7/7/2020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05C97-1AB1-4DEC-A020-A2B333AA7FA7}" type="datetimeFigureOut">
              <a:rPr lang="en-US" smtClean="0"/>
              <a:pPr/>
              <a:t>7/7/2020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05C97-1AB1-4DEC-A020-A2B333AA7FA7}" type="datetimeFigureOut">
              <a:rPr lang="en-US" smtClean="0"/>
              <a:pPr/>
              <a:t>7/7/2020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EEBD3-430D-4A5E-8E18-70BA5F957E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Users\SR\Desktop\Nervous%20System%20part%202.mp3"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Nervous System part 2.mp3">
            <a:hlinkClick r:id="" action="ppaction://media"/>
          </p:cNvPr>
          <p:cNvPicPr>
            <a:picLocks noRot="1" noChangeAspect="1"/>
          </p:cNvPicPr>
          <p:nvPr>
            <a:audioFile r:link="rId1"/>
          </p:nvPr>
        </p:nvPicPr>
        <p:blipFill>
          <a:blip r:embed="rId3"/>
          <a:stretch>
            <a:fillRect/>
          </a:stretch>
        </p:blipFill>
        <p:spPr>
          <a:xfrm>
            <a:off x="0" y="0"/>
            <a:ext cx="304800" cy="304800"/>
          </a:xfrm>
          <a:prstGeom prst="rect">
            <a:avLst/>
          </a:prstGeom>
        </p:spPr>
      </p:pic>
      <p:sp>
        <p:nvSpPr>
          <p:cNvPr id="6" name="Frame 5"/>
          <p:cNvSpPr/>
          <p:nvPr/>
        </p:nvSpPr>
        <p:spPr>
          <a:xfrm>
            <a:off x="0" y="0"/>
            <a:ext cx="9144000" cy="6858000"/>
          </a:xfrm>
          <a:prstGeom prst="frame">
            <a:avLst/>
          </a:prstGeom>
          <a:solidFill>
            <a:schemeClr val="accent4">
              <a:lumMod val="40000"/>
              <a:lumOff val="6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9" name="Rectangle 8"/>
          <p:cNvSpPr/>
          <p:nvPr/>
        </p:nvSpPr>
        <p:spPr>
          <a:xfrm>
            <a:off x="838200" y="838200"/>
            <a:ext cx="7467600" cy="5181600"/>
          </a:xfrm>
          <a:prstGeom prst="rect">
            <a:avLst/>
          </a:prstGeom>
          <a:solidFill>
            <a:srgbClr val="00206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4800" b="1" dirty="0">
              <a:solidFill>
                <a:srgbClr val="7030A0"/>
              </a:solidFill>
              <a:latin typeface="Arial" pitchFamily="34" charset="0"/>
              <a:cs typeface="Arial" pitchFamily="34" charset="0"/>
            </a:endParaRPr>
          </a:p>
        </p:txBody>
      </p:sp>
      <p:pic>
        <p:nvPicPr>
          <p:cNvPr id="10" name="Picture 9" descr="Untitled.png"/>
          <p:cNvPicPr>
            <a:picLocks noChangeAspect="1"/>
          </p:cNvPicPr>
          <p:nvPr/>
        </p:nvPicPr>
        <p:blipFill>
          <a:blip r:embed="rId4"/>
          <a:stretch>
            <a:fillRect/>
          </a:stretch>
        </p:blipFill>
        <p:spPr>
          <a:xfrm>
            <a:off x="5410200" y="1905000"/>
            <a:ext cx="2764255" cy="3963837"/>
          </a:xfrm>
          <a:prstGeom prst="rect">
            <a:avLst/>
          </a:prstGeom>
        </p:spPr>
      </p:pic>
      <p:sp>
        <p:nvSpPr>
          <p:cNvPr id="12" name="Rectangle 11"/>
          <p:cNvSpPr/>
          <p:nvPr/>
        </p:nvSpPr>
        <p:spPr>
          <a:xfrm>
            <a:off x="1066800" y="1066800"/>
            <a:ext cx="7086600" cy="762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b="1" dirty="0" smtClean="0">
                <a:solidFill>
                  <a:schemeClr val="accent2"/>
                </a:solidFill>
                <a:latin typeface="Arial" pitchFamily="34" charset="0"/>
                <a:cs typeface="Arial" pitchFamily="34" charset="0"/>
              </a:rPr>
              <a:t>NERVOUS SYSTEM</a:t>
            </a:r>
            <a:endParaRPr lang="en-US" sz="4800" b="1" dirty="0">
              <a:solidFill>
                <a:schemeClr val="accent2"/>
              </a:solidFill>
              <a:latin typeface="Arial" pitchFamily="34" charset="0"/>
              <a:cs typeface="Arial" pitchFamily="34" charset="0"/>
            </a:endParaRPr>
          </a:p>
        </p:txBody>
      </p:sp>
      <p:sp>
        <p:nvSpPr>
          <p:cNvPr id="13" name="Rounded Rectangle 12"/>
          <p:cNvSpPr/>
          <p:nvPr/>
        </p:nvSpPr>
        <p:spPr>
          <a:xfrm>
            <a:off x="1066800" y="2590800"/>
            <a:ext cx="4267200" cy="2438400"/>
          </a:xfrm>
          <a:prstGeom prst="roundRect">
            <a:avLst/>
          </a:prstGeom>
          <a:solidFill>
            <a:schemeClr val="accent4">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solidFill>
                  <a:srgbClr val="7030A0"/>
                </a:solidFill>
                <a:latin typeface="Arial" pitchFamily="34" charset="0"/>
                <a:cs typeface="Arial" pitchFamily="34" charset="0"/>
              </a:rPr>
              <a:t>Class – 7</a:t>
            </a:r>
          </a:p>
          <a:p>
            <a:pPr algn="ctr"/>
            <a:r>
              <a:rPr lang="en-US" sz="3200" b="1" dirty="0" smtClean="0">
                <a:solidFill>
                  <a:srgbClr val="7030A0"/>
                </a:solidFill>
                <a:latin typeface="Arial" pitchFamily="34" charset="0"/>
                <a:cs typeface="Arial" pitchFamily="34" charset="0"/>
              </a:rPr>
              <a:t>Subject – BIOLOGY</a:t>
            </a:r>
          </a:p>
          <a:p>
            <a:pPr algn="ctr"/>
            <a:r>
              <a:rPr lang="en-US" sz="3200" b="1" dirty="0" smtClean="0">
                <a:solidFill>
                  <a:srgbClr val="7030A0"/>
                </a:solidFill>
                <a:latin typeface="Arial" pitchFamily="34" charset="0"/>
                <a:cs typeface="Arial" pitchFamily="34" charset="0"/>
              </a:rPr>
              <a:t>Part - 2</a:t>
            </a:r>
            <a:endParaRPr lang="en-US" sz="3200" b="1" dirty="0">
              <a:solidFill>
                <a:srgbClr val="7030A0"/>
              </a:solidFill>
              <a:latin typeface="Arial" pitchFamily="34" charset="0"/>
              <a:cs typeface="Arial" pitchFamily="34" charset="0"/>
            </a:endParaRP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Frame 5"/>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Arial" pitchFamily="34" charset="0"/>
                <a:cs typeface="Arial" pitchFamily="34" charset="0"/>
              </a:rPr>
              <a:t>Midbrain:</a:t>
            </a:r>
            <a:endParaRPr lang="en-US" sz="3600" b="1" dirty="0">
              <a:solidFill>
                <a:srgbClr val="FF0000"/>
              </a:solidFill>
              <a:latin typeface="Arial" pitchFamily="34" charset="0"/>
              <a:cs typeface="Arial" pitchFamily="34" charset="0"/>
            </a:endParaRPr>
          </a:p>
        </p:txBody>
      </p:sp>
      <p:sp>
        <p:nvSpPr>
          <p:cNvPr id="10" name="Rectangle 9"/>
          <p:cNvSpPr/>
          <p:nvPr/>
        </p:nvSpPr>
        <p:spPr>
          <a:xfrm>
            <a:off x="0" y="838200"/>
            <a:ext cx="9144000" cy="14478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r>
              <a:rPr lang="en-US" sz="2400" b="1" dirty="0" smtClean="0">
                <a:latin typeface="Arial" pitchFamily="34" charset="0"/>
                <a:cs typeface="Arial" pitchFamily="34" charset="0"/>
              </a:rPr>
              <a:t>  Midbrain of humans is significantly small. It connects the</a:t>
            </a:r>
          </a:p>
          <a:p>
            <a:r>
              <a:rPr lang="en-US" sz="2400" b="1" dirty="0" smtClean="0">
                <a:latin typeface="Arial" pitchFamily="34" charset="0"/>
                <a:cs typeface="Arial" pitchFamily="34" charset="0"/>
              </a:rPr>
              <a:t>  forebrain with cerebellum and pons of hindbrain.</a:t>
            </a:r>
            <a:endParaRPr lang="en-US" sz="2400" b="1" dirty="0">
              <a:solidFill>
                <a:schemeClr val="accent2">
                  <a:lumMod val="75000"/>
                </a:schemeClr>
              </a:solidFill>
              <a:latin typeface="Arial" pitchFamily="34" charset="0"/>
              <a:cs typeface="Arial" pitchFamily="34" charset="0"/>
            </a:endParaRPr>
          </a:p>
        </p:txBody>
      </p:sp>
      <p:sp>
        <p:nvSpPr>
          <p:cNvPr id="8" name="Frame 7"/>
          <p:cNvSpPr/>
          <p:nvPr/>
        </p:nvSpPr>
        <p:spPr>
          <a:xfrm>
            <a:off x="0" y="228600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Arial" pitchFamily="34" charset="0"/>
                <a:cs typeface="Arial" pitchFamily="34" charset="0"/>
              </a:rPr>
              <a:t>Hindbrain:</a:t>
            </a:r>
            <a:endParaRPr lang="en-US" sz="3600" b="1" dirty="0">
              <a:solidFill>
                <a:srgbClr val="FF0000"/>
              </a:solidFill>
              <a:latin typeface="Arial" pitchFamily="34" charset="0"/>
              <a:cs typeface="Arial" pitchFamily="34" charset="0"/>
            </a:endParaRPr>
          </a:p>
        </p:txBody>
      </p:sp>
      <p:sp>
        <p:nvSpPr>
          <p:cNvPr id="9" name="Rectangle 8"/>
          <p:cNvSpPr/>
          <p:nvPr/>
        </p:nvSpPr>
        <p:spPr>
          <a:xfrm>
            <a:off x="0" y="3124200"/>
            <a:ext cx="9144000" cy="6858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r>
              <a:rPr lang="en-US" sz="2400" b="1" dirty="0" smtClean="0">
                <a:latin typeface="Arial" pitchFamily="34" charset="0"/>
                <a:cs typeface="Arial" pitchFamily="34" charset="0"/>
              </a:rPr>
              <a:t>  The hindbrain consists of three regions -</a:t>
            </a:r>
            <a:endParaRPr lang="en-US" sz="2400" b="1" dirty="0">
              <a:solidFill>
                <a:schemeClr val="accent2">
                  <a:lumMod val="75000"/>
                </a:schemeClr>
              </a:solidFill>
              <a:latin typeface="Arial" pitchFamily="34" charset="0"/>
              <a:cs typeface="Arial" pitchFamily="34" charset="0"/>
            </a:endParaRPr>
          </a:p>
        </p:txBody>
      </p:sp>
      <p:sp>
        <p:nvSpPr>
          <p:cNvPr id="11" name="Rectangle 10"/>
          <p:cNvSpPr/>
          <p:nvPr/>
        </p:nvSpPr>
        <p:spPr>
          <a:xfrm>
            <a:off x="3200400" y="3886200"/>
            <a:ext cx="2743200" cy="609600"/>
          </a:xfrm>
          <a:prstGeom prst="rect">
            <a:avLst/>
          </a:prstGeom>
          <a:solidFill>
            <a:schemeClr val="accent6">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Hindbrain</a:t>
            </a:r>
            <a:endParaRPr lang="en-US" sz="3600" b="1" dirty="0">
              <a:solidFill>
                <a:srgbClr val="C00000"/>
              </a:solidFill>
            </a:endParaRPr>
          </a:p>
        </p:txBody>
      </p:sp>
      <p:cxnSp>
        <p:nvCxnSpPr>
          <p:cNvPr id="12" name="Straight Connector 11"/>
          <p:cNvCxnSpPr/>
          <p:nvPr/>
        </p:nvCxnSpPr>
        <p:spPr>
          <a:xfrm>
            <a:off x="1828800" y="48006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1" idx="2"/>
          </p:cNvCxnSpPr>
          <p:nvPr/>
        </p:nvCxnSpPr>
        <p:spPr>
          <a:xfrm rot="5400000">
            <a:off x="4418806" y="4648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419600" y="5028406"/>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7162006" y="49530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1676400" y="49530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57200" y="5105400"/>
            <a:ext cx="2286000" cy="6096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smtClean="0">
                <a:solidFill>
                  <a:srgbClr val="C00000"/>
                </a:solidFill>
                <a:latin typeface="Arial" pitchFamily="34" charset="0"/>
                <a:cs typeface="Arial" pitchFamily="34" charset="0"/>
              </a:rPr>
              <a:t>Cerebellum</a:t>
            </a:r>
            <a:endParaRPr lang="en-US" sz="2800" b="1" dirty="0">
              <a:solidFill>
                <a:srgbClr val="C00000"/>
              </a:solidFill>
              <a:latin typeface="Arial" pitchFamily="34" charset="0"/>
              <a:cs typeface="Arial" pitchFamily="34" charset="0"/>
            </a:endParaRPr>
          </a:p>
        </p:txBody>
      </p:sp>
      <p:sp>
        <p:nvSpPr>
          <p:cNvPr id="19" name="Rectangle 18"/>
          <p:cNvSpPr/>
          <p:nvPr/>
        </p:nvSpPr>
        <p:spPr>
          <a:xfrm>
            <a:off x="3657600" y="5181600"/>
            <a:ext cx="1981200" cy="609600"/>
          </a:xfrm>
          <a:prstGeom prst="rect">
            <a:avLst/>
          </a:prstGeom>
          <a:ln>
            <a:solidFill>
              <a:srgbClr val="92D050"/>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sz="2800" b="1" dirty="0" smtClean="0">
                <a:solidFill>
                  <a:srgbClr val="C00000"/>
                </a:solidFill>
                <a:latin typeface="Arial" pitchFamily="34" charset="0"/>
                <a:cs typeface="Arial" pitchFamily="34" charset="0"/>
              </a:rPr>
              <a:t>Pons</a:t>
            </a:r>
            <a:endParaRPr lang="en-US" sz="2800" b="1" dirty="0">
              <a:solidFill>
                <a:srgbClr val="C00000"/>
              </a:solidFill>
              <a:latin typeface="Arial" pitchFamily="34" charset="0"/>
              <a:cs typeface="Arial" pitchFamily="34" charset="0"/>
            </a:endParaRPr>
          </a:p>
        </p:txBody>
      </p:sp>
      <p:sp>
        <p:nvSpPr>
          <p:cNvPr id="20" name="Rectangle 19"/>
          <p:cNvSpPr/>
          <p:nvPr/>
        </p:nvSpPr>
        <p:spPr>
          <a:xfrm>
            <a:off x="6400800" y="5181600"/>
            <a:ext cx="1981200" cy="990600"/>
          </a:xfrm>
          <a:prstGeom prst="rect">
            <a:avLst/>
          </a:prstGeom>
          <a:ln>
            <a:solidFill>
              <a:srgbClr val="F4782C"/>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800" b="1" dirty="0" smtClean="0">
                <a:solidFill>
                  <a:srgbClr val="C00000"/>
                </a:solidFill>
                <a:latin typeface="Arial" pitchFamily="34" charset="0"/>
                <a:cs typeface="Arial" pitchFamily="34" charset="0"/>
              </a:rPr>
              <a:t>Medulla</a:t>
            </a:r>
          </a:p>
          <a:p>
            <a:pPr algn="ctr"/>
            <a:r>
              <a:rPr lang="en-US" sz="2800" b="1" dirty="0" smtClean="0">
                <a:solidFill>
                  <a:srgbClr val="C00000"/>
                </a:solidFill>
                <a:latin typeface="Arial" pitchFamily="34" charset="0"/>
                <a:cs typeface="Arial" pitchFamily="34" charset="0"/>
              </a:rPr>
              <a:t>Oblongata</a:t>
            </a:r>
            <a:endParaRPr lang="en-US" sz="2800" b="1" dirty="0">
              <a:solidFill>
                <a:srgbClr val="C00000"/>
              </a:solidFill>
              <a:latin typeface="Arial" pitchFamily="34" charset="0"/>
              <a:cs typeface="Arial" pitchFamily="34" charset="0"/>
            </a:endParaRPr>
          </a:p>
        </p:txBody>
      </p:sp>
    </p:spTree>
  </p:cSld>
  <p:clrMapOvr>
    <a:masterClrMapping/>
  </p:clrMapOvr>
  <p:transition advClick="0" advTm="2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1" name="Rounded Rectangle 10"/>
          <p:cNvSpPr/>
          <p:nvPr/>
        </p:nvSpPr>
        <p:spPr>
          <a:xfrm>
            <a:off x="0" y="5029200"/>
            <a:ext cx="9144000" cy="16764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rgbClr val="002060"/>
                </a:solidFill>
                <a:latin typeface="Arial" pitchFamily="34" charset="0"/>
                <a:cs typeface="Arial" pitchFamily="34" charset="0"/>
              </a:rPr>
              <a:t>Functions:</a:t>
            </a:r>
            <a:endParaRPr lang="en-US" sz="2200" b="1" dirty="0" smtClean="0">
              <a:solidFill>
                <a:srgbClr val="002060"/>
              </a:solidFill>
              <a:latin typeface="Arial" pitchFamily="34" charset="0"/>
              <a:cs typeface="Arial" pitchFamily="34" charset="0"/>
            </a:endParaRPr>
          </a:p>
          <a:p>
            <a:pPr marL="277813" indent="-276225">
              <a:buFont typeface="+mj-lt"/>
              <a:buAutoNum type="arabicPeriod"/>
            </a:pPr>
            <a:r>
              <a:rPr lang="en-US" sz="2200" b="1" dirty="0" smtClean="0">
                <a:solidFill>
                  <a:schemeClr val="tx1"/>
                </a:solidFill>
                <a:latin typeface="Arial" pitchFamily="34" charset="0"/>
                <a:cs typeface="Arial" pitchFamily="34" charset="0"/>
              </a:rPr>
              <a:t>It helps to maintain the balance or equilibrium during movements.</a:t>
            </a:r>
          </a:p>
          <a:p>
            <a:pPr marL="277813" indent="-276225">
              <a:buFont typeface="+mj-lt"/>
              <a:buAutoNum type="arabicPeriod"/>
            </a:pPr>
            <a:r>
              <a:rPr lang="en-US" sz="2200" b="1" dirty="0" smtClean="0">
                <a:solidFill>
                  <a:schemeClr val="tx1"/>
                </a:solidFill>
                <a:latin typeface="Arial" pitchFamily="34" charset="0"/>
                <a:cs typeface="Arial" pitchFamily="34" charset="0"/>
              </a:rPr>
              <a:t> It controls and coordinates the muscular activity.</a:t>
            </a:r>
          </a:p>
        </p:txBody>
      </p:sp>
      <p:sp>
        <p:nvSpPr>
          <p:cNvPr id="17" name="Frame 16"/>
          <p:cNvSpPr/>
          <p:nvPr/>
        </p:nvSpPr>
        <p:spPr>
          <a:xfrm>
            <a:off x="0" y="0"/>
            <a:ext cx="9144000" cy="15240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Arial" pitchFamily="34" charset="0"/>
                <a:cs typeface="Arial" pitchFamily="34" charset="0"/>
              </a:rPr>
              <a:t>The Cerebellum: </a:t>
            </a:r>
          </a:p>
          <a:p>
            <a:pPr algn="ctr"/>
            <a:r>
              <a:rPr lang="en-US" sz="2800" b="1" dirty="0" smtClean="0">
                <a:solidFill>
                  <a:schemeClr val="tx1"/>
                </a:solidFill>
                <a:latin typeface="Arial" pitchFamily="34" charset="0"/>
                <a:cs typeface="Arial" pitchFamily="34" charset="0"/>
              </a:rPr>
              <a:t>It is the largest part of hindbrain.</a:t>
            </a:r>
            <a:r>
              <a:rPr lang="en-US" sz="3600" b="1" dirty="0" smtClean="0">
                <a:solidFill>
                  <a:srgbClr val="FF0000"/>
                </a:solidFill>
                <a:latin typeface="Arial" pitchFamily="34" charset="0"/>
                <a:cs typeface="Arial" pitchFamily="34" charset="0"/>
              </a:rPr>
              <a:t> </a:t>
            </a:r>
            <a:endParaRPr lang="en-US" sz="3600" dirty="0"/>
          </a:p>
        </p:txBody>
      </p:sp>
      <p:sp>
        <p:nvSpPr>
          <p:cNvPr id="21" name="Rounded Rectangle 20"/>
          <p:cNvSpPr/>
          <p:nvPr/>
        </p:nvSpPr>
        <p:spPr>
          <a:xfrm>
            <a:off x="0" y="1600200"/>
            <a:ext cx="9144000" cy="1600200"/>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t"/>
          <a:lstStyle/>
          <a:p>
            <a:r>
              <a:rPr lang="en-US" sz="2400" b="1" dirty="0" smtClean="0">
                <a:solidFill>
                  <a:srgbClr val="002060"/>
                </a:solidFill>
                <a:latin typeface="Arial" pitchFamily="34" charset="0"/>
                <a:cs typeface="Arial" pitchFamily="34" charset="0"/>
              </a:rPr>
              <a:t>Structure:</a:t>
            </a:r>
          </a:p>
          <a:p>
            <a:pPr>
              <a:buFont typeface="Arial" pitchFamily="34" charset="0"/>
              <a:buChar char="•"/>
            </a:pPr>
            <a:r>
              <a:rPr lang="en-US" sz="2200" b="1" dirty="0" smtClean="0">
                <a:solidFill>
                  <a:srgbClr val="FF0000"/>
                </a:solidFill>
                <a:latin typeface="Arial" pitchFamily="34" charset="0"/>
                <a:cs typeface="Arial" pitchFamily="34" charset="0"/>
              </a:rPr>
              <a:t> </a:t>
            </a:r>
            <a:r>
              <a:rPr lang="en-US" sz="2200" b="1" dirty="0" smtClean="0">
                <a:solidFill>
                  <a:schemeClr val="tx1"/>
                </a:solidFill>
                <a:latin typeface="Arial" pitchFamily="34" charset="0"/>
                <a:cs typeface="Arial" pitchFamily="34" charset="0"/>
              </a:rPr>
              <a:t>It consists of two large lateral lobes called cerebral hemispheres. Its surface is covered by a large number of transverse fissures.</a:t>
            </a:r>
          </a:p>
        </p:txBody>
      </p:sp>
      <p:sp>
        <p:nvSpPr>
          <p:cNvPr id="23" name="Rounded Rectangle 22"/>
          <p:cNvSpPr/>
          <p:nvPr/>
        </p:nvSpPr>
        <p:spPr>
          <a:xfrm>
            <a:off x="0" y="3276600"/>
            <a:ext cx="9144000" cy="1676400"/>
          </a:xfrm>
          <a:prstGeom prst="roundRect">
            <a:avLst/>
          </a:prstGeom>
        </p:spPr>
        <p:style>
          <a:lnRef idx="3">
            <a:schemeClr val="lt1"/>
          </a:lnRef>
          <a:fillRef idx="1">
            <a:schemeClr val="dk1"/>
          </a:fillRef>
          <a:effectRef idx="1">
            <a:schemeClr val="dk1"/>
          </a:effectRef>
          <a:fontRef idx="minor">
            <a:schemeClr val="lt1"/>
          </a:fontRef>
        </p:style>
        <p:txBody>
          <a:bodyPr rtlCol="0" anchor="t"/>
          <a:lstStyle/>
          <a:p>
            <a:r>
              <a:rPr lang="en-US" sz="2400" b="1" dirty="0" smtClean="0">
                <a:solidFill>
                  <a:schemeClr val="bg1"/>
                </a:solidFill>
                <a:latin typeface="Arial" pitchFamily="34" charset="0"/>
                <a:cs typeface="Arial" pitchFamily="34" charset="0"/>
              </a:rPr>
              <a:t>Location:</a:t>
            </a:r>
          </a:p>
          <a:p>
            <a:pPr>
              <a:buFont typeface="Arial" pitchFamily="34" charset="0"/>
              <a:buChar char="•"/>
            </a:pPr>
            <a:r>
              <a:rPr lang="en-US" sz="2200" b="1" dirty="0" smtClean="0">
                <a:solidFill>
                  <a:srgbClr val="FF0000"/>
                </a:solidFill>
                <a:latin typeface="Arial" pitchFamily="34" charset="0"/>
                <a:cs typeface="Arial" pitchFamily="34" charset="0"/>
              </a:rPr>
              <a:t> </a:t>
            </a:r>
            <a:r>
              <a:rPr lang="en-US" sz="2200" b="1" dirty="0" smtClean="0">
                <a:solidFill>
                  <a:srgbClr val="FFC000"/>
                </a:solidFill>
                <a:latin typeface="Arial" pitchFamily="34" charset="0"/>
                <a:cs typeface="Arial" pitchFamily="34" charset="0"/>
              </a:rPr>
              <a:t>It is present below the cerebrum and above the medulla oblongata behind the pons.</a:t>
            </a:r>
          </a:p>
        </p:txBody>
      </p:sp>
    </p:spTree>
  </p:cSld>
  <p:clrMapOvr>
    <a:masterClrMapping/>
  </p:clrMapOvr>
  <p:transition advClick="0" advTm="3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1" name="Rectangle 20"/>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3" name="Frame 22"/>
          <p:cNvSpPr/>
          <p:nvPr/>
        </p:nvSpPr>
        <p:spPr>
          <a:xfrm>
            <a:off x="0" y="0"/>
            <a:ext cx="9144000" cy="1219200"/>
          </a:xfrm>
          <a:prstGeom prst="frame">
            <a:avLst/>
          </a:prstGeom>
          <a:solidFill>
            <a:schemeClr val="tx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solidFill>
                  <a:srgbClr val="FF0000"/>
                </a:solidFill>
                <a:latin typeface="Arial" pitchFamily="34" charset="0"/>
                <a:cs typeface="Arial" pitchFamily="34" charset="0"/>
              </a:rPr>
              <a:t>Activity 2: </a:t>
            </a:r>
            <a:r>
              <a:rPr lang="en-US" sz="2200" dirty="0" smtClean="0">
                <a:solidFill>
                  <a:schemeClr val="tx1"/>
                </a:solidFill>
                <a:latin typeface="Arial" pitchFamily="34" charset="0"/>
                <a:cs typeface="Arial" pitchFamily="34" charset="0"/>
              </a:rPr>
              <a:t>To understand areas of cerebral cortex with their functions.</a:t>
            </a:r>
          </a:p>
        </p:txBody>
      </p:sp>
      <p:sp>
        <p:nvSpPr>
          <p:cNvPr id="24" name="Rectangle 23"/>
          <p:cNvSpPr/>
          <p:nvPr/>
        </p:nvSpPr>
        <p:spPr>
          <a:xfrm>
            <a:off x="152400" y="1219200"/>
            <a:ext cx="4876800" cy="5486400"/>
          </a:xfrm>
          <a:prstGeom prst="rect">
            <a:avLst/>
          </a:prstGeom>
          <a:solidFill>
            <a:schemeClr val="accent4">
              <a:lumMod val="40000"/>
              <a:lumOff val="60000"/>
            </a:schemeClr>
          </a:solidFill>
          <a:ln>
            <a:solidFill>
              <a:schemeClr val="accent4">
                <a:lumMod val="40000"/>
                <a:lumOff val="60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nSpc>
                <a:spcPct val="150000"/>
              </a:lnSpc>
            </a:pPr>
            <a:r>
              <a:rPr lang="en-US" b="1" dirty="0" smtClean="0">
                <a:solidFill>
                  <a:schemeClr val="tx1"/>
                </a:solidFill>
                <a:latin typeface="Arial" pitchFamily="34" charset="0"/>
                <a:cs typeface="Arial" pitchFamily="34" charset="0"/>
              </a:rPr>
              <a:t>Cerebrum is the largest part of the brain, divided into the left and right cerebral hemisphere.</a:t>
            </a:r>
          </a:p>
          <a:p>
            <a:pPr>
              <a:lnSpc>
                <a:spcPct val="150000"/>
              </a:lnSpc>
              <a:buFont typeface="Arial" pitchFamily="34" charset="0"/>
              <a:buChar char="•"/>
            </a:pPr>
            <a:r>
              <a:rPr lang="en-US" b="1" dirty="0" smtClean="0">
                <a:solidFill>
                  <a:schemeClr val="tx1"/>
                </a:solidFill>
                <a:latin typeface="Arial" pitchFamily="34" charset="0"/>
                <a:cs typeface="Arial" pitchFamily="34" charset="0"/>
              </a:rPr>
              <a:t> Mammals have much larger cerebral hemispheres than any other kind of animal. Humans have the largest cerebral hemispheres.</a:t>
            </a:r>
          </a:p>
          <a:p>
            <a:pPr>
              <a:lnSpc>
                <a:spcPct val="150000"/>
              </a:lnSpc>
            </a:pPr>
            <a:r>
              <a:rPr lang="en-US" b="1" dirty="0" smtClean="0">
                <a:solidFill>
                  <a:schemeClr val="tx1"/>
                </a:solidFill>
                <a:latin typeface="Arial" pitchFamily="34" charset="0"/>
                <a:cs typeface="Arial" pitchFamily="34" charset="0"/>
              </a:rPr>
              <a:t>Conscious thought and memory take place in the cerebrum.</a:t>
            </a:r>
            <a:endParaRPr lang="en-US" b="1" dirty="0">
              <a:solidFill>
                <a:schemeClr val="tx1"/>
              </a:solidFill>
              <a:latin typeface="Arial" pitchFamily="34" charset="0"/>
              <a:cs typeface="Arial" pitchFamily="34" charset="0"/>
            </a:endParaRPr>
          </a:p>
          <a:p>
            <a:pPr>
              <a:lnSpc>
                <a:spcPct val="150000"/>
              </a:lnSpc>
              <a:buFont typeface="Arial" pitchFamily="34" charset="0"/>
              <a:buChar char="•"/>
            </a:pPr>
            <a:r>
              <a:rPr lang="en-US" b="1" dirty="0" smtClean="0">
                <a:solidFill>
                  <a:schemeClr val="tx1"/>
                </a:solidFill>
                <a:latin typeface="Arial" pitchFamily="34" charset="0"/>
                <a:cs typeface="Arial" pitchFamily="34" charset="0"/>
              </a:rPr>
              <a:t> The nervous tissue of the cerebral hemispheres forms the cerebral cortex. The different regions or area of the cerebral cortex have different functions. </a:t>
            </a:r>
          </a:p>
        </p:txBody>
      </p:sp>
      <p:pic>
        <p:nvPicPr>
          <p:cNvPr id="7" name="Picture 6" descr="WhatsApp Image 2020-07-05 at 4.12.03 PM.jpeg"/>
          <p:cNvPicPr>
            <a:picLocks noChangeAspect="1"/>
          </p:cNvPicPr>
          <p:nvPr/>
        </p:nvPicPr>
        <p:blipFill>
          <a:blip r:embed="rId2"/>
          <a:stretch>
            <a:fillRect/>
          </a:stretch>
        </p:blipFill>
        <p:spPr>
          <a:xfrm>
            <a:off x="5105400" y="1295400"/>
            <a:ext cx="3886200" cy="5334000"/>
          </a:xfrm>
          <a:prstGeom prst="rect">
            <a:avLst/>
          </a:prstGeom>
        </p:spPr>
      </p:pic>
    </p:spTree>
  </p:cSld>
  <p:clrMapOvr>
    <a:masterClrMapping/>
  </p:clrMapOvr>
  <p:transition advClick="0" advTm="6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7" name="Rectangle 36"/>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8" name="Rounded Rectangle 37"/>
          <p:cNvSpPr/>
          <p:nvPr/>
        </p:nvSpPr>
        <p:spPr>
          <a:xfrm>
            <a:off x="0" y="4876800"/>
            <a:ext cx="9144000" cy="1981200"/>
          </a:xfrm>
          <a:prstGeom prst="roundRect">
            <a:avLst/>
          </a:prstGeom>
          <a:solidFill>
            <a:srgbClr val="F478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rgbClr val="002060"/>
                </a:solidFill>
                <a:latin typeface="Arial" pitchFamily="34" charset="0"/>
                <a:cs typeface="Arial" pitchFamily="34" charset="0"/>
              </a:rPr>
              <a:t>Functions:</a:t>
            </a:r>
            <a:endParaRPr lang="en-US" sz="2200" b="1" dirty="0" smtClean="0">
              <a:solidFill>
                <a:srgbClr val="002060"/>
              </a:solidFill>
              <a:latin typeface="Arial" pitchFamily="34" charset="0"/>
              <a:cs typeface="Arial" pitchFamily="34" charset="0"/>
            </a:endParaRPr>
          </a:p>
          <a:p>
            <a:pPr>
              <a:buFont typeface="Arial" pitchFamily="34" charset="0"/>
              <a:buChar char="•"/>
            </a:pPr>
            <a:r>
              <a:rPr lang="en-US" sz="2200" b="1" dirty="0" smtClean="0">
                <a:solidFill>
                  <a:srgbClr val="002060"/>
                </a:solidFill>
                <a:latin typeface="Arial" pitchFamily="34" charset="0"/>
                <a:cs typeface="Arial" pitchFamily="34" charset="0"/>
              </a:rPr>
              <a:t> </a:t>
            </a:r>
            <a:r>
              <a:rPr lang="en-US" sz="2200" b="1" dirty="0" smtClean="0">
                <a:solidFill>
                  <a:schemeClr val="tx1"/>
                </a:solidFill>
                <a:latin typeface="Arial" pitchFamily="34" charset="0"/>
                <a:cs typeface="Arial" pitchFamily="34" charset="0"/>
              </a:rPr>
              <a:t>It controls the involuntary activities of internal organs like beating of heart, movement of breathing, sneezing, swallowing, vomiting, coughing, hiccupping and peristaltic movement of alimentary canal.</a:t>
            </a:r>
          </a:p>
        </p:txBody>
      </p:sp>
      <p:sp>
        <p:nvSpPr>
          <p:cNvPr id="40" name="Rounded Rectangle 39"/>
          <p:cNvSpPr/>
          <p:nvPr/>
        </p:nvSpPr>
        <p:spPr>
          <a:xfrm>
            <a:off x="0" y="2133600"/>
            <a:ext cx="9144000" cy="1219200"/>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t"/>
          <a:lstStyle/>
          <a:p>
            <a:r>
              <a:rPr lang="en-US" sz="2800" b="1" dirty="0" smtClean="0">
                <a:solidFill>
                  <a:srgbClr val="002060"/>
                </a:solidFill>
                <a:latin typeface="Arial" pitchFamily="34" charset="0"/>
                <a:cs typeface="Arial" pitchFamily="34" charset="0"/>
              </a:rPr>
              <a:t>Structure:</a:t>
            </a:r>
          </a:p>
          <a:p>
            <a:pPr>
              <a:buFont typeface="Arial" pitchFamily="34" charset="0"/>
              <a:buChar char="•"/>
            </a:pPr>
            <a:r>
              <a:rPr lang="en-US" sz="2200" b="1" dirty="0" smtClean="0">
                <a:solidFill>
                  <a:srgbClr val="FF0000"/>
                </a:solidFill>
                <a:latin typeface="Arial" pitchFamily="34" charset="0"/>
                <a:cs typeface="Arial" pitchFamily="34" charset="0"/>
              </a:rPr>
              <a:t> </a:t>
            </a:r>
            <a:r>
              <a:rPr lang="en-US" sz="2200" b="1" dirty="0" smtClean="0">
                <a:solidFill>
                  <a:schemeClr val="tx1"/>
                </a:solidFill>
                <a:latin typeface="Arial" pitchFamily="34" charset="0"/>
                <a:cs typeface="Arial" pitchFamily="34" charset="0"/>
              </a:rPr>
              <a:t>It is almost triangular in shape. It is also hollow from inside. It extends from pons to spinal cord.</a:t>
            </a:r>
          </a:p>
        </p:txBody>
      </p:sp>
      <p:sp>
        <p:nvSpPr>
          <p:cNvPr id="41" name="Rounded Rectangle 40"/>
          <p:cNvSpPr/>
          <p:nvPr/>
        </p:nvSpPr>
        <p:spPr>
          <a:xfrm>
            <a:off x="0" y="3429000"/>
            <a:ext cx="9144000" cy="1371600"/>
          </a:xfrm>
          <a:prstGeom prst="roundRect">
            <a:avLst/>
          </a:prstGeom>
        </p:spPr>
        <p:style>
          <a:lnRef idx="3">
            <a:schemeClr val="lt1"/>
          </a:lnRef>
          <a:fillRef idx="1">
            <a:schemeClr val="dk1"/>
          </a:fillRef>
          <a:effectRef idx="1">
            <a:schemeClr val="dk1"/>
          </a:effectRef>
          <a:fontRef idx="minor">
            <a:schemeClr val="lt1"/>
          </a:fontRef>
        </p:style>
        <p:txBody>
          <a:bodyPr rtlCol="0" anchor="t"/>
          <a:lstStyle/>
          <a:p>
            <a:r>
              <a:rPr lang="en-US" sz="2800" b="1" dirty="0" smtClean="0">
                <a:solidFill>
                  <a:schemeClr val="bg1"/>
                </a:solidFill>
                <a:latin typeface="Arial" pitchFamily="34" charset="0"/>
                <a:cs typeface="Arial" pitchFamily="34" charset="0"/>
              </a:rPr>
              <a:t>Location:</a:t>
            </a:r>
          </a:p>
          <a:p>
            <a:pPr>
              <a:buFont typeface="Arial" pitchFamily="34" charset="0"/>
              <a:buChar char="•"/>
            </a:pPr>
            <a:r>
              <a:rPr lang="en-US" sz="2200" b="1" dirty="0" smtClean="0">
                <a:solidFill>
                  <a:srgbClr val="FF0000"/>
                </a:solidFill>
                <a:latin typeface="Arial" pitchFamily="34" charset="0"/>
                <a:cs typeface="Arial" pitchFamily="34" charset="0"/>
              </a:rPr>
              <a:t> </a:t>
            </a:r>
            <a:r>
              <a:rPr lang="en-US" sz="2200" b="1" dirty="0" smtClean="0">
                <a:solidFill>
                  <a:srgbClr val="FFC000"/>
                </a:solidFill>
                <a:latin typeface="Arial" pitchFamily="34" charset="0"/>
                <a:cs typeface="Arial" pitchFamily="34" charset="0"/>
              </a:rPr>
              <a:t>The medulla oblongata that extends from pons is continuous with the spinal cord.</a:t>
            </a:r>
          </a:p>
        </p:txBody>
      </p:sp>
      <p:sp>
        <p:nvSpPr>
          <p:cNvPr id="49" name="Rounded Rectangle 48"/>
          <p:cNvSpPr/>
          <p:nvPr/>
        </p:nvSpPr>
        <p:spPr>
          <a:xfrm>
            <a:off x="0" y="1295400"/>
            <a:ext cx="9144000" cy="762000"/>
          </a:xfrm>
          <a:prstGeom prst="roundRect">
            <a:avLst/>
          </a:prstGeom>
          <a:solidFill>
            <a:schemeClr val="accent2"/>
          </a:solidFill>
        </p:spPr>
        <p:style>
          <a:lnRef idx="3">
            <a:schemeClr val="lt1"/>
          </a:lnRef>
          <a:fillRef idx="1">
            <a:schemeClr val="dk1"/>
          </a:fillRef>
          <a:effectRef idx="1">
            <a:schemeClr val="dk1"/>
          </a:effectRef>
          <a:fontRef idx="minor">
            <a:schemeClr val="lt1"/>
          </a:fontRef>
        </p:style>
        <p:txBody>
          <a:bodyPr rtlCol="0" anchor="ctr"/>
          <a:lstStyle/>
          <a:p>
            <a:pPr algn="ctr"/>
            <a:r>
              <a:rPr lang="en-US" sz="3200" b="1" dirty="0" smtClean="0">
                <a:solidFill>
                  <a:srgbClr val="FFFF00"/>
                </a:solidFill>
                <a:latin typeface="Arial" pitchFamily="34" charset="0"/>
                <a:cs typeface="Arial" pitchFamily="34" charset="0"/>
              </a:rPr>
              <a:t>The Medulla Oblongata:</a:t>
            </a:r>
            <a:endParaRPr lang="en-US" sz="2800" b="1" dirty="0" smtClean="0">
              <a:solidFill>
                <a:srgbClr val="FFFF00"/>
              </a:solidFill>
              <a:latin typeface="Arial" pitchFamily="34" charset="0"/>
              <a:cs typeface="Arial" pitchFamily="34" charset="0"/>
            </a:endParaRPr>
          </a:p>
        </p:txBody>
      </p:sp>
      <p:sp>
        <p:nvSpPr>
          <p:cNvPr id="8" name="Rounded Rectangle 7"/>
          <p:cNvSpPr/>
          <p:nvPr/>
        </p:nvSpPr>
        <p:spPr>
          <a:xfrm>
            <a:off x="0" y="0"/>
            <a:ext cx="9144000" cy="1219200"/>
          </a:xfrm>
          <a:prstGeom prst="roundRect">
            <a:avLst/>
          </a:prstGeom>
          <a:solidFill>
            <a:srgbClr val="FFC000"/>
          </a:solidFill>
          <a:ln>
            <a:solidFill>
              <a:schemeClr val="bg1"/>
            </a:solidFill>
          </a:ln>
        </p:spPr>
        <p:style>
          <a:lnRef idx="3">
            <a:schemeClr val="lt1"/>
          </a:lnRef>
          <a:fillRef idx="1">
            <a:schemeClr val="dk1"/>
          </a:fillRef>
          <a:effectRef idx="1">
            <a:schemeClr val="dk1"/>
          </a:effectRef>
          <a:fontRef idx="minor">
            <a:schemeClr val="lt1"/>
          </a:fontRef>
        </p:style>
        <p:txBody>
          <a:bodyPr rtlCol="0" anchor="t"/>
          <a:lstStyle/>
          <a:p>
            <a:r>
              <a:rPr lang="en-US" sz="3000" b="1" dirty="0" smtClean="0">
                <a:solidFill>
                  <a:srgbClr val="C00000"/>
                </a:solidFill>
                <a:latin typeface="Arial" pitchFamily="34" charset="0"/>
                <a:cs typeface="Arial" pitchFamily="34" charset="0"/>
              </a:rPr>
              <a:t>The Pons: </a:t>
            </a:r>
            <a:r>
              <a:rPr lang="en-US" sz="2000" b="1" dirty="0" smtClean="0">
                <a:solidFill>
                  <a:schemeClr val="tx1"/>
                </a:solidFill>
                <a:latin typeface="Arial" pitchFamily="34" charset="0"/>
                <a:cs typeface="Arial" pitchFamily="34" charset="0"/>
              </a:rPr>
              <a:t>Pons are the nerve fibres that link the medulla oblongata to the midbrain. They relay impulses between different parts of the brain. This region takes part in the regulation of respiration.</a:t>
            </a:r>
          </a:p>
        </p:txBody>
      </p:sp>
    </p:spTree>
  </p:cSld>
  <p:clrMapOvr>
    <a:masterClrMapping/>
  </p:clrMapOvr>
  <p:transition advClick="0" advTm="5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endParaRPr lang="en-US" dirty="0"/>
          </a:p>
        </p:txBody>
      </p:sp>
      <p:sp>
        <p:nvSpPr>
          <p:cNvPr id="6" name="Frame 5"/>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Arial" pitchFamily="34" charset="0"/>
                <a:cs typeface="Arial" pitchFamily="34" charset="0"/>
              </a:rPr>
              <a:t>The Spinal cord</a:t>
            </a:r>
            <a:endParaRPr lang="en-US" sz="3600" b="1" dirty="0">
              <a:solidFill>
                <a:srgbClr val="FF0000"/>
              </a:solidFill>
              <a:latin typeface="Arial" pitchFamily="34" charset="0"/>
              <a:cs typeface="Arial" pitchFamily="34" charset="0"/>
            </a:endParaRPr>
          </a:p>
        </p:txBody>
      </p:sp>
      <p:sp>
        <p:nvSpPr>
          <p:cNvPr id="9" name="Rounded Rectangle 8"/>
          <p:cNvSpPr/>
          <p:nvPr/>
        </p:nvSpPr>
        <p:spPr>
          <a:xfrm>
            <a:off x="152400" y="990600"/>
            <a:ext cx="8839200" cy="990600"/>
          </a:xfrm>
          <a:prstGeom prst="roundRect">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r>
              <a:rPr lang="en-US" sz="2800" b="1" dirty="0" smtClean="0">
                <a:solidFill>
                  <a:srgbClr val="002060"/>
                </a:solidFill>
                <a:latin typeface="Arial" pitchFamily="34" charset="0"/>
                <a:cs typeface="Arial" pitchFamily="34" charset="0"/>
              </a:rPr>
              <a:t>Structure:</a:t>
            </a:r>
          </a:p>
          <a:p>
            <a:pPr>
              <a:buFont typeface="Arial" pitchFamily="34" charset="0"/>
              <a:buChar char="•"/>
            </a:pPr>
            <a:r>
              <a:rPr lang="en-US" sz="2200" b="1" dirty="0" smtClean="0">
                <a:solidFill>
                  <a:schemeClr val="tx1"/>
                </a:solidFill>
                <a:latin typeface="Arial" pitchFamily="34" charset="0"/>
                <a:cs typeface="Arial" pitchFamily="34" charset="0"/>
              </a:rPr>
              <a:t> It is long, unsegmented cord like structure</a:t>
            </a:r>
            <a:endParaRPr lang="en-US" sz="2800" dirty="0">
              <a:solidFill>
                <a:schemeClr val="tx1"/>
              </a:solidFill>
            </a:endParaRPr>
          </a:p>
        </p:txBody>
      </p:sp>
      <p:sp>
        <p:nvSpPr>
          <p:cNvPr id="21" name="Rounded Rectangle 20"/>
          <p:cNvSpPr/>
          <p:nvPr/>
        </p:nvSpPr>
        <p:spPr>
          <a:xfrm>
            <a:off x="152400" y="2209800"/>
            <a:ext cx="8839200" cy="2209800"/>
          </a:xfrm>
          <a:prstGeom prst="roundRect">
            <a:avLst/>
          </a:prstGeom>
        </p:spPr>
        <p:style>
          <a:lnRef idx="3">
            <a:schemeClr val="lt1"/>
          </a:lnRef>
          <a:fillRef idx="1">
            <a:schemeClr val="dk1"/>
          </a:fillRef>
          <a:effectRef idx="1">
            <a:schemeClr val="dk1"/>
          </a:effectRef>
          <a:fontRef idx="minor">
            <a:schemeClr val="lt1"/>
          </a:fontRef>
        </p:style>
        <p:txBody>
          <a:bodyPr rtlCol="0" anchor="t"/>
          <a:lstStyle/>
          <a:p>
            <a:r>
              <a:rPr lang="en-US" sz="2800" b="1" dirty="0" smtClean="0">
                <a:solidFill>
                  <a:schemeClr val="bg1"/>
                </a:solidFill>
                <a:latin typeface="Arial" pitchFamily="34" charset="0"/>
                <a:cs typeface="Arial" pitchFamily="34" charset="0"/>
              </a:rPr>
              <a:t>Location:</a:t>
            </a:r>
          </a:p>
          <a:p>
            <a:pPr>
              <a:buFont typeface="Arial" pitchFamily="34" charset="0"/>
              <a:buChar char="•"/>
            </a:pPr>
            <a:r>
              <a:rPr lang="en-US" sz="2200" b="1" dirty="0" smtClean="0">
                <a:solidFill>
                  <a:srgbClr val="FF0000"/>
                </a:solidFill>
                <a:latin typeface="Arial" pitchFamily="34" charset="0"/>
                <a:cs typeface="Arial" pitchFamily="34" charset="0"/>
              </a:rPr>
              <a:t> </a:t>
            </a:r>
            <a:r>
              <a:rPr lang="en-US" sz="2200" b="1" dirty="0" smtClean="0">
                <a:solidFill>
                  <a:srgbClr val="FFFF00"/>
                </a:solidFill>
                <a:latin typeface="Arial" pitchFamily="34" charset="0"/>
                <a:cs typeface="Arial" pitchFamily="34" charset="0"/>
              </a:rPr>
              <a:t>It extends downwards from the medulla of the brain and runs the length of the back inside the vertebral column. The column is made of bones called the vertebrae which protect the spinal cord  from injury when we move about.</a:t>
            </a:r>
          </a:p>
        </p:txBody>
      </p:sp>
      <p:sp>
        <p:nvSpPr>
          <p:cNvPr id="24" name="Rounded Rectangle 23"/>
          <p:cNvSpPr/>
          <p:nvPr/>
        </p:nvSpPr>
        <p:spPr>
          <a:xfrm>
            <a:off x="152400" y="4648200"/>
            <a:ext cx="8839200" cy="1981200"/>
          </a:xfrm>
          <a:prstGeom prst="roundRect">
            <a:avLst/>
          </a:prstGeom>
          <a:solidFill>
            <a:srgbClr val="F478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rgbClr val="002060"/>
                </a:solidFill>
                <a:latin typeface="Arial" pitchFamily="34" charset="0"/>
                <a:cs typeface="Arial" pitchFamily="34" charset="0"/>
              </a:rPr>
              <a:t>Functions:</a:t>
            </a:r>
            <a:endParaRPr lang="en-US" sz="2200" b="1" dirty="0" smtClean="0">
              <a:solidFill>
                <a:srgbClr val="002060"/>
              </a:solidFill>
              <a:latin typeface="Arial" pitchFamily="34" charset="0"/>
              <a:cs typeface="Arial" pitchFamily="34" charset="0"/>
            </a:endParaRPr>
          </a:p>
          <a:p>
            <a:pPr marL="284163" indent="-284163">
              <a:buFont typeface="+mj-lt"/>
              <a:buAutoNum type="arabicPeriod"/>
            </a:pPr>
            <a:r>
              <a:rPr lang="en-US" sz="2200" b="1" dirty="0" smtClean="0">
                <a:solidFill>
                  <a:schemeClr val="tx1"/>
                </a:solidFill>
                <a:latin typeface="Arial" pitchFamily="34" charset="0"/>
                <a:cs typeface="Arial" pitchFamily="34" charset="0"/>
              </a:rPr>
              <a:t>It is the centre for many reflexes.</a:t>
            </a:r>
          </a:p>
          <a:p>
            <a:pPr marL="284163" indent="-284163">
              <a:buFont typeface="+mj-lt"/>
              <a:buAutoNum type="arabicPeriod"/>
            </a:pPr>
            <a:r>
              <a:rPr lang="en-US" sz="2200" b="1" dirty="0" smtClean="0">
                <a:solidFill>
                  <a:schemeClr val="tx1"/>
                </a:solidFill>
                <a:latin typeface="Arial" pitchFamily="34" charset="0"/>
                <a:cs typeface="Arial" pitchFamily="34" charset="0"/>
              </a:rPr>
              <a:t>It conducts nerve impulses from the body to the brain and vice-versa</a:t>
            </a:r>
          </a:p>
        </p:txBody>
      </p:sp>
    </p:spTree>
  </p:cSld>
  <p:clrMapOvr>
    <a:masterClrMapping/>
  </p:clrMapOvr>
  <p:transition advClick="0" advTm="3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buFont typeface="Arial" pitchFamily="34" charset="0"/>
              <a:buChar char="•"/>
            </a:pPr>
            <a:endParaRPr lang="en-US" b="1" dirty="0" smtClean="0">
              <a:solidFill>
                <a:srgbClr val="FFC000"/>
              </a:solidFill>
              <a:latin typeface="Arial" pitchFamily="34" charset="0"/>
              <a:cs typeface="Arial" pitchFamily="34" charset="0"/>
            </a:endParaRPr>
          </a:p>
        </p:txBody>
      </p:sp>
      <p:sp>
        <p:nvSpPr>
          <p:cNvPr id="3" name="Frame 2"/>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Arial" pitchFamily="34" charset="0"/>
                <a:cs typeface="Arial" pitchFamily="34" charset="0"/>
              </a:rPr>
              <a:t>Cross-section of spinal cord</a:t>
            </a:r>
          </a:p>
        </p:txBody>
      </p:sp>
      <p:sp>
        <p:nvSpPr>
          <p:cNvPr id="4" name="Rounded Rectangle 3"/>
          <p:cNvSpPr/>
          <p:nvPr/>
        </p:nvSpPr>
        <p:spPr>
          <a:xfrm>
            <a:off x="152400" y="914400"/>
            <a:ext cx="4495800" cy="5943600"/>
          </a:xfrm>
          <a:prstGeom prst="roundRect">
            <a:avLst/>
          </a:prstGeom>
          <a:ln>
            <a:solidFill>
              <a:schemeClr val="tx1"/>
            </a:solidFill>
          </a:ln>
        </p:spPr>
        <p:style>
          <a:lnRef idx="3">
            <a:schemeClr val="lt1"/>
          </a:lnRef>
          <a:fillRef idx="1">
            <a:schemeClr val="dk1"/>
          </a:fillRef>
          <a:effectRef idx="1">
            <a:schemeClr val="dk1"/>
          </a:effectRef>
          <a:fontRef idx="minor">
            <a:schemeClr val="lt1"/>
          </a:fontRef>
        </p:style>
        <p:txBody>
          <a:bodyPr rtlCol="0" anchor="t"/>
          <a:lstStyle/>
          <a:p>
            <a:r>
              <a:rPr lang="en-US" sz="2400" b="1" dirty="0" smtClean="0">
                <a:solidFill>
                  <a:srgbClr val="FFFF00"/>
                </a:solidFill>
                <a:latin typeface="Arial" pitchFamily="34" charset="0"/>
                <a:cs typeface="Arial" pitchFamily="34" charset="0"/>
              </a:rPr>
              <a:t>A cross-section of the spinal cord consists of two different types of tissues. The central area resembles the letter H and is darker. This is grey matter and consists of nerve cell bodies. The outer part is the white matter which consists of nerve fibres or axons.</a:t>
            </a:r>
            <a:endParaRPr lang="en-US" sz="2400" b="1" dirty="0" smtClean="0">
              <a:solidFill>
                <a:srgbClr val="FFC000"/>
              </a:solidFill>
              <a:latin typeface="Arial" pitchFamily="34" charset="0"/>
              <a:cs typeface="Arial" pitchFamily="34" charset="0"/>
            </a:endParaRPr>
          </a:p>
          <a:p>
            <a:pPr>
              <a:buFont typeface="Arial" pitchFamily="34" charset="0"/>
              <a:buChar char="•"/>
            </a:pPr>
            <a:endParaRPr lang="en-US" sz="2200" b="1" dirty="0" smtClean="0">
              <a:solidFill>
                <a:srgbClr val="FFC000"/>
              </a:solidFill>
              <a:latin typeface="Arial" pitchFamily="34" charset="0"/>
              <a:cs typeface="Arial" pitchFamily="34" charset="0"/>
            </a:endParaRPr>
          </a:p>
        </p:txBody>
      </p:sp>
      <p:pic>
        <p:nvPicPr>
          <p:cNvPr id="6" name="Picture 5" descr="spinal cord.jpg"/>
          <p:cNvPicPr>
            <a:picLocks noChangeAspect="1"/>
          </p:cNvPicPr>
          <p:nvPr/>
        </p:nvPicPr>
        <p:blipFill>
          <a:blip r:embed="rId2"/>
          <a:stretch>
            <a:fillRect/>
          </a:stretch>
        </p:blipFill>
        <p:spPr>
          <a:xfrm>
            <a:off x="4648200" y="914400"/>
            <a:ext cx="4495800" cy="5866651"/>
          </a:xfrm>
          <a:prstGeom prst="rect">
            <a:avLst/>
          </a:prstGeom>
        </p:spPr>
      </p:pic>
    </p:spTree>
  </p:cSld>
  <p:clrMapOvr>
    <a:masterClrMapping/>
  </p:clrMapOvr>
  <p:transition advClick="0" advTm="26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accent4">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buFont typeface="Arial" pitchFamily="34" charset="0"/>
              <a:buChar char="•"/>
            </a:pPr>
            <a:endParaRPr lang="en-US" b="1" dirty="0" smtClean="0">
              <a:solidFill>
                <a:srgbClr val="FFC000"/>
              </a:solidFill>
              <a:latin typeface="Arial" pitchFamily="34" charset="0"/>
              <a:cs typeface="Arial" pitchFamily="34" charset="0"/>
            </a:endParaRPr>
          </a:p>
        </p:txBody>
      </p:sp>
      <p:sp>
        <p:nvSpPr>
          <p:cNvPr id="17" name="Frame 16"/>
          <p:cNvSpPr/>
          <p:nvPr/>
        </p:nvSpPr>
        <p:spPr>
          <a:xfrm>
            <a:off x="0" y="0"/>
            <a:ext cx="9144000" cy="914400"/>
          </a:xfrm>
          <a:prstGeom prst="fram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rgbClr val="FF0000"/>
                </a:solidFill>
                <a:latin typeface="Arial" pitchFamily="34" charset="0"/>
                <a:cs typeface="Arial" pitchFamily="34" charset="0"/>
              </a:rPr>
              <a:t>Activity 3: </a:t>
            </a:r>
            <a:r>
              <a:rPr lang="en-US" sz="2000" b="1" dirty="0" smtClean="0">
                <a:solidFill>
                  <a:schemeClr val="tx1"/>
                </a:solidFill>
                <a:latin typeface="Arial" pitchFamily="34" charset="0"/>
                <a:cs typeface="Arial" pitchFamily="34" charset="0"/>
              </a:rPr>
              <a:t>To know the structure and functions of spinal cord.</a:t>
            </a:r>
          </a:p>
        </p:txBody>
      </p:sp>
      <p:sp>
        <p:nvSpPr>
          <p:cNvPr id="19" name="Frame 18"/>
          <p:cNvSpPr/>
          <p:nvPr/>
        </p:nvSpPr>
        <p:spPr>
          <a:xfrm>
            <a:off x="0" y="838200"/>
            <a:ext cx="9144000" cy="990600"/>
          </a:xfrm>
          <a:prstGeom prst="fram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itchFamily="34" charset="0"/>
                <a:cs typeface="Arial" pitchFamily="34" charset="0"/>
              </a:rPr>
              <a:t>Role of spinal cord in receiving and giving response to a stimuli.</a:t>
            </a:r>
          </a:p>
        </p:txBody>
      </p:sp>
      <p:pic>
        <p:nvPicPr>
          <p:cNvPr id="20" name="Picture 19" descr="Opera Snapshot_2020-07-01_225011_byjus.com.png"/>
          <p:cNvPicPr>
            <a:picLocks noChangeAspect="1"/>
          </p:cNvPicPr>
          <p:nvPr/>
        </p:nvPicPr>
        <p:blipFill>
          <a:blip r:embed="rId2"/>
          <a:stretch>
            <a:fillRect/>
          </a:stretch>
        </p:blipFill>
        <p:spPr>
          <a:xfrm>
            <a:off x="228600" y="1905000"/>
            <a:ext cx="8763000" cy="4953000"/>
          </a:xfrm>
          <a:prstGeom prst="rect">
            <a:avLst/>
          </a:prstGeom>
        </p:spPr>
      </p:pic>
    </p:spTree>
  </p:cSld>
  <p:clrMapOvr>
    <a:masterClrMapping/>
  </p:clrMapOvr>
  <p:transition advClick="0" advTm="5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Frame 5"/>
          <p:cNvSpPr/>
          <p:nvPr/>
        </p:nvSpPr>
        <p:spPr>
          <a:xfrm>
            <a:off x="0" y="0"/>
            <a:ext cx="9144000" cy="6858000"/>
          </a:xfrm>
          <a:prstGeom prst="fram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838200" y="2743200"/>
            <a:ext cx="7467600" cy="12954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smtClean="0">
                <a:solidFill>
                  <a:srgbClr val="C00000"/>
                </a:solidFill>
                <a:latin typeface="Arial" pitchFamily="34" charset="0"/>
                <a:cs typeface="Arial" pitchFamily="34" charset="0"/>
              </a:rPr>
              <a:t>End of Part – 2.</a:t>
            </a:r>
            <a:endParaRPr lang="en-US" sz="6600" b="1" dirty="0">
              <a:solidFill>
                <a:srgbClr val="C00000"/>
              </a:solidFill>
              <a:latin typeface="Arial" pitchFamily="34" charset="0"/>
              <a:cs typeface="Arial" pitchFamily="34" charset="0"/>
            </a:endParaRPr>
          </a:p>
        </p:txBody>
      </p:sp>
    </p:spTree>
  </p:cSld>
  <p:clrMapOvr>
    <a:masterClrMapping/>
  </p:clrMapOvr>
  <p:transition advClick="0" advTm="4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TotalTime>
  <Words>500</Words>
  <Application>Microsoft Office PowerPoint</Application>
  <PresentationFormat>On-screen Show (4:3)</PresentationFormat>
  <Paragraphs>49</Paragraphs>
  <Slides>9</Slides>
  <Notes>0</Notes>
  <HiddenSlides>0</HiddenSlides>
  <MMClips>1</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dc:creator>
  <cp:lastModifiedBy>SR</cp:lastModifiedBy>
  <cp:revision>188</cp:revision>
  <dcterms:created xsi:type="dcterms:W3CDTF">2020-07-03T14:39:19Z</dcterms:created>
  <dcterms:modified xsi:type="dcterms:W3CDTF">2020-07-07T18:26:16Z</dcterms:modified>
</cp:coreProperties>
</file>