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3" r:id="rId4"/>
    <p:sldId id="280" r:id="rId5"/>
    <p:sldId id="281" r:id="rId6"/>
    <p:sldId id="282" r:id="rId7"/>
    <p:sldId id="268"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00FFCC"/>
    <a:srgbClr val="45E7A5"/>
    <a:srgbClr val="ECD340"/>
    <a:srgbClr val="FBA597"/>
    <a:srgbClr val="F82A08"/>
    <a:srgbClr val="F4782C"/>
    <a:srgbClr val="E725BD"/>
    <a:srgbClr val="F698E9"/>
    <a:srgbClr val="FFCC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0" d="100"/>
          <a:sy n="60" d="100"/>
        </p:scale>
        <p:origin x="-702" y="-2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CF05C97-1AB1-4DEC-A020-A2B333AA7FA7}" type="datetimeFigureOut">
              <a:rPr lang="en-US" smtClean="0"/>
              <a:pPr/>
              <a:t>7/7/2020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0EEBD3-430D-4A5E-8E18-70BA5F957E5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F05C97-1AB1-4DEC-A020-A2B333AA7FA7}" type="datetimeFigureOut">
              <a:rPr lang="en-US" smtClean="0"/>
              <a:pPr/>
              <a:t>7/7/2020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0EEBD3-430D-4A5E-8E18-70BA5F957E5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F05C97-1AB1-4DEC-A020-A2B333AA7FA7}" type="datetimeFigureOut">
              <a:rPr lang="en-US" smtClean="0"/>
              <a:pPr/>
              <a:t>7/7/2020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0EEBD3-430D-4A5E-8E18-70BA5F957E5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F05C97-1AB1-4DEC-A020-A2B333AA7FA7}" type="datetimeFigureOut">
              <a:rPr lang="en-US" smtClean="0"/>
              <a:pPr/>
              <a:t>7/7/2020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0EEBD3-430D-4A5E-8E18-70BA5F957E5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F05C97-1AB1-4DEC-A020-A2B333AA7FA7}" type="datetimeFigureOut">
              <a:rPr lang="en-US" smtClean="0"/>
              <a:pPr/>
              <a:t>7/7/2020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0EEBD3-430D-4A5E-8E18-70BA5F957E5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CF05C97-1AB1-4DEC-A020-A2B333AA7FA7}" type="datetimeFigureOut">
              <a:rPr lang="en-US" smtClean="0"/>
              <a:pPr/>
              <a:t>7/7/2020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0EEBD3-430D-4A5E-8E18-70BA5F957E5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CF05C97-1AB1-4DEC-A020-A2B333AA7FA7}" type="datetimeFigureOut">
              <a:rPr lang="en-US" smtClean="0"/>
              <a:pPr/>
              <a:t>7/7/2020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0EEBD3-430D-4A5E-8E18-70BA5F957E5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CF05C97-1AB1-4DEC-A020-A2B333AA7FA7}" type="datetimeFigureOut">
              <a:rPr lang="en-US" smtClean="0"/>
              <a:pPr/>
              <a:t>7/7/2020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0EEBD3-430D-4A5E-8E18-70BA5F957E5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F05C97-1AB1-4DEC-A020-A2B333AA7FA7}" type="datetimeFigureOut">
              <a:rPr lang="en-US" smtClean="0"/>
              <a:pPr/>
              <a:t>7/7/2020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0EEBD3-430D-4A5E-8E18-70BA5F957E5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F05C97-1AB1-4DEC-A020-A2B333AA7FA7}" type="datetimeFigureOut">
              <a:rPr lang="en-US" smtClean="0"/>
              <a:pPr/>
              <a:t>7/7/2020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0EEBD3-430D-4A5E-8E18-70BA5F957E5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F05C97-1AB1-4DEC-A020-A2B333AA7FA7}" type="datetimeFigureOut">
              <a:rPr lang="en-US" smtClean="0"/>
              <a:pPr/>
              <a:t>7/7/2020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0EEBD3-430D-4A5E-8E18-70BA5F957E5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F05C97-1AB1-4DEC-A020-A2B333AA7FA7}" type="datetimeFigureOut">
              <a:rPr lang="en-US" smtClean="0"/>
              <a:pPr/>
              <a:t>7/7/2020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0EEBD3-430D-4A5E-8E18-70BA5F957E5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audio" Target="file:///C:\Users\SR\Desktop\Nervous%20System%20part%203.mp3" TargetMode="Externa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Nervous System part 3.mp3">
            <a:hlinkClick r:id="" action="ppaction://media"/>
          </p:cNvPr>
          <p:cNvPicPr>
            <a:picLocks noRot="1" noChangeAspect="1"/>
          </p:cNvPicPr>
          <p:nvPr>
            <a:audioFile r:link="rId1"/>
          </p:nvPr>
        </p:nvPicPr>
        <p:blipFill>
          <a:blip r:embed="rId3"/>
          <a:stretch>
            <a:fillRect/>
          </a:stretch>
        </p:blipFill>
        <p:spPr>
          <a:xfrm>
            <a:off x="0" y="0"/>
            <a:ext cx="304800" cy="304800"/>
          </a:xfrm>
          <a:prstGeom prst="rect">
            <a:avLst/>
          </a:prstGeom>
        </p:spPr>
      </p:pic>
      <p:sp>
        <p:nvSpPr>
          <p:cNvPr id="6" name="Frame 5"/>
          <p:cNvSpPr/>
          <p:nvPr/>
        </p:nvSpPr>
        <p:spPr>
          <a:xfrm>
            <a:off x="0" y="0"/>
            <a:ext cx="9144000" cy="6858000"/>
          </a:xfrm>
          <a:prstGeom prst="frame">
            <a:avLst/>
          </a:prstGeom>
          <a:solidFill>
            <a:srgbClr val="FFFF99"/>
          </a:solidFill>
          <a:ln>
            <a:solidFill>
              <a:srgbClr val="FFFF99"/>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solidFill>
                <a:schemeClr val="tx1"/>
              </a:solidFill>
            </a:endParaRPr>
          </a:p>
        </p:txBody>
      </p:sp>
      <p:sp>
        <p:nvSpPr>
          <p:cNvPr id="9" name="Rectangle 8"/>
          <p:cNvSpPr/>
          <p:nvPr/>
        </p:nvSpPr>
        <p:spPr>
          <a:xfrm>
            <a:off x="838200" y="838200"/>
            <a:ext cx="7467600" cy="5181600"/>
          </a:xfrm>
          <a:prstGeom prst="rect">
            <a:avLst/>
          </a:prstGeom>
          <a:solidFill>
            <a:srgbClr val="002060"/>
          </a:solid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sz="4800" b="1" dirty="0">
              <a:solidFill>
                <a:srgbClr val="7030A0"/>
              </a:solidFill>
              <a:latin typeface="Arial" pitchFamily="34" charset="0"/>
              <a:cs typeface="Arial" pitchFamily="34" charset="0"/>
            </a:endParaRPr>
          </a:p>
        </p:txBody>
      </p:sp>
      <p:pic>
        <p:nvPicPr>
          <p:cNvPr id="10" name="Picture 9" descr="Untitled.png"/>
          <p:cNvPicPr>
            <a:picLocks noChangeAspect="1"/>
          </p:cNvPicPr>
          <p:nvPr/>
        </p:nvPicPr>
        <p:blipFill>
          <a:blip r:embed="rId4"/>
          <a:stretch>
            <a:fillRect/>
          </a:stretch>
        </p:blipFill>
        <p:spPr>
          <a:xfrm>
            <a:off x="5410200" y="1905000"/>
            <a:ext cx="2764255" cy="3963837"/>
          </a:xfrm>
          <a:prstGeom prst="rect">
            <a:avLst/>
          </a:prstGeom>
        </p:spPr>
      </p:pic>
      <p:sp>
        <p:nvSpPr>
          <p:cNvPr id="12" name="Rectangle 11"/>
          <p:cNvSpPr/>
          <p:nvPr/>
        </p:nvSpPr>
        <p:spPr>
          <a:xfrm>
            <a:off x="1066800" y="1066800"/>
            <a:ext cx="7086600" cy="762000"/>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4800" b="1" dirty="0" smtClean="0">
                <a:solidFill>
                  <a:schemeClr val="accent2"/>
                </a:solidFill>
                <a:latin typeface="Arial" pitchFamily="34" charset="0"/>
                <a:cs typeface="Arial" pitchFamily="34" charset="0"/>
              </a:rPr>
              <a:t>NERVOUS SYSTEM</a:t>
            </a:r>
            <a:endParaRPr lang="en-US" sz="4800" b="1" dirty="0">
              <a:solidFill>
                <a:schemeClr val="accent2"/>
              </a:solidFill>
              <a:latin typeface="Arial" pitchFamily="34" charset="0"/>
              <a:cs typeface="Arial" pitchFamily="34" charset="0"/>
            </a:endParaRPr>
          </a:p>
        </p:txBody>
      </p:sp>
      <p:sp>
        <p:nvSpPr>
          <p:cNvPr id="13" name="Rounded Rectangle 12"/>
          <p:cNvSpPr/>
          <p:nvPr/>
        </p:nvSpPr>
        <p:spPr>
          <a:xfrm>
            <a:off x="1066800" y="2590800"/>
            <a:ext cx="4267200" cy="2438400"/>
          </a:xfrm>
          <a:prstGeom prst="roundRect">
            <a:avLst/>
          </a:prstGeom>
          <a:solidFill>
            <a:srgbClr val="FFFF99"/>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3600" b="1" dirty="0" smtClean="0">
                <a:solidFill>
                  <a:srgbClr val="7030A0"/>
                </a:solidFill>
                <a:latin typeface="Arial" pitchFamily="34" charset="0"/>
                <a:cs typeface="Arial" pitchFamily="34" charset="0"/>
              </a:rPr>
              <a:t>Class – 7</a:t>
            </a:r>
          </a:p>
          <a:p>
            <a:pPr algn="ctr"/>
            <a:r>
              <a:rPr lang="en-US" sz="3200" b="1" dirty="0" smtClean="0">
                <a:solidFill>
                  <a:srgbClr val="7030A0"/>
                </a:solidFill>
                <a:latin typeface="Arial" pitchFamily="34" charset="0"/>
                <a:cs typeface="Arial" pitchFamily="34" charset="0"/>
              </a:rPr>
              <a:t>Subject – BIOLOGY</a:t>
            </a:r>
          </a:p>
          <a:p>
            <a:pPr algn="ctr"/>
            <a:r>
              <a:rPr lang="en-US" sz="3200" b="1" dirty="0" smtClean="0">
                <a:solidFill>
                  <a:srgbClr val="7030A0"/>
                </a:solidFill>
                <a:latin typeface="Arial" pitchFamily="34" charset="0"/>
                <a:cs typeface="Arial" pitchFamily="34" charset="0"/>
              </a:rPr>
              <a:t>Part - 3</a:t>
            </a:r>
            <a:endParaRPr lang="en-US" sz="3200" b="1" dirty="0">
              <a:solidFill>
                <a:srgbClr val="7030A0"/>
              </a:solidFill>
              <a:latin typeface="Arial" pitchFamily="34" charset="0"/>
              <a:cs typeface="Arial" pitchFamily="34" charset="0"/>
            </a:endParaRPr>
          </a:p>
        </p:txBody>
      </p:sp>
    </p:spTree>
  </p:cSld>
  <p:clrMapOvr>
    <a:masterClrMapping/>
  </p:clrMapOvr>
  <p:transition advClick="0" advTm="4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numSld="999" showWhenStopped="0">
                <p:cTn id="7" fill="hold" display="0">
                  <p:stCondLst>
                    <p:cond delay="indefinite"/>
                  </p:stCondLst>
                  <p:endCondLst>
                    <p:cond evt="onPrev" delay="0">
                      <p:tgtEl>
                        <p:sldTgt/>
                      </p:tgtEl>
                    </p:cond>
                    <p:cond evt="onStopAudio" delay="0">
                      <p:tgtEl>
                        <p:sldTgt/>
                      </p:tgtEl>
                    </p:cond>
                  </p:endCondLst>
                </p:cTn>
                <p:tgtEl>
                  <p:spTgt spid="7"/>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5" name="Rectangle 4"/>
          <p:cNvSpPr/>
          <p:nvPr/>
        </p:nvSpPr>
        <p:spPr>
          <a:xfrm>
            <a:off x="0" y="0"/>
            <a:ext cx="9144000" cy="6858000"/>
          </a:xfrm>
          <a:prstGeom prst="rect">
            <a:avLst/>
          </a:prstGeom>
          <a:solidFill>
            <a:srgbClr val="FFFF99"/>
          </a:solidFill>
          <a:ln>
            <a:solidFill>
              <a:srgbClr val="FFFF99"/>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6" name="Frame 5"/>
          <p:cNvSpPr/>
          <p:nvPr/>
        </p:nvSpPr>
        <p:spPr>
          <a:xfrm>
            <a:off x="0" y="0"/>
            <a:ext cx="9144000" cy="8382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FF0000"/>
                </a:solidFill>
                <a:latin typeface="Arial" pitchFamily="34" charset="0"/>
                <a:cs typeface="Arial" pitchFamily="34" charset="0"/>
              </a:rPr>
              <a:t>PERIPHERAL NERVOUS SYSTEM (PNS):</a:t>
            </a:r>
            <a:endParaRPr lang="en-US" sz="3200" b="1" dirty="0">
              <a:solidFill>
                <a:srgbClr val="FF0000"/>
              </a:solidFill>
              <a:latin typeface="Arial" pitchFamily="34" charset="0"/>
              <a:cs typeface="Arial" pitchFamily="34" charset="0"/>
            </a:endParaRPr>
          </a:p>
        </p:txBody>
      </p:sp>
      <p:sp>
        <p:nvSpPr>
          <p:cNvPr id="10" name="Rectangle 9"/>
          <p:cNvSpPr/>
          <p:nvPr/>
        </p:nvSpPr>
        <p:spPr>
          <a:xfrm>
            <a:off x="228600" y="914400"/>
            <a:ext cx="8686800" cy="381000"/>
          </a:xfrm>
          <a:prstGeom prst="rect">
            <a:avLst/>
          </a:prstGeom>
          <a:solidFill>
            <a:srgbClr val="FFFF99"/>
          </a:solidFill>
          <a:ln>
            <a:solidFill>
              <a:srgbClr val="FFFF99"/>
            </a:solidFill>
          </a:ln>
        </p:spPr>
        <p:style>
          <a:lnRef idx="1">
            <a:schemeClr val="accent4"/>
          </a:lnRef>
          <a:fillRef idx="2">
            <a:schemeClr val="accent4"/>
          </a:fillRef>
          <a:effectRef idx="1">
            <a:schemeClr val="accent4"/>
          </a:effectRef>
          <a:fontRef idx="minor">
            <a:schemeClr val="dk1"/>
          </a:fontRef>
        </p:style>
        <p:txBody>
          <a:bodyPr rtlCol="0" anchor="ctr"/>
          <a:lstStyle/>
          <a:p>
            <a:r>
              <a:rPr lang="en-US" sz="2400" b="1" dirty="0" smtClean="0">
                <a:latin typeface="Arial" pitchFamily="34" charset="0"/>
                <a:cs typeface="Arial" pitchFamily="34" charset="0"/>
              </a:rPr>
              <a:t>It includes the nerves which are divided into two types:</a:t>
            </a:r>
            <a:endParaRPr lang="en-US" sz="2400" b="1" dirty="0">
              <a:solidFill>
                <a:schemeClr val="accent2">
                  <a:lumMod val="75000"/>
                </a:schemeClr>
              </a:solidFill>
              <a:latin typeface="Arial" pitchFamily="34" charset="0"/>
              <a:cs typeface="Arial" pitchFamily="34" charset="0"/>
            </a:endParaRPr>
          </a:p>
        </p:txBody>
      </p:sp>
      <p:sp>
        <p:nvSpPr>
          <p:cNvPr id="11" name="Rectangle 10"/>
          <p:cNvSpPr/>
          <p:nvPr/>
        </p:nvSpPr>
        <p:spPr>
          <a:xfrm>
            <a:off x="3200400" y="1371600"/>
            <a:ext cx="2743200" cy="609600"/>
          </a:xfrm>
          <a:prstGeom prst="rect">
            <a:avLst/>
          </a:prstGeom>
          <a:solidFill>
            <a:srgbClr val="FFFF00"/>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3600" b="1" dirty="0" smtClean="0">
                <a:solidFill>
                  <a:srgbClr val="C00000"/>
                </a:solidFill>
              </a:rPr>
              <a:t>PNS</a:t>
            </a:r>
            <a:endParaRPr lang="en-US" sz="3600" b="1" dirty="0">
              <a:solidFill>
                <a:srgbClr val="C00000"/>
              </a:solidFill>
            </a:endParaRPr>
          </a:p>
        </p:txBody>
      </p:sp>
      <p:cxnSp>
        <p:nvCxnSpPr>
          <p:cNvPr id="12" name="Straight Connector 11"/>
          <p:cNvCxnSpPr/>
          <p:nvPr/>
        </p:nvCxnSpPr>
        <p:spPr>
          <a:xfrm>
            <a:off x="1828800" y="2286000"/>
            <a:ext cx="5486400" cy="777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11" idx="2"/>
          </p:cNvCxnSpPr>
          <p:nvPr/>
        </p:nvCxnSpPr>
        <p:spPr>
          <a:xfrm rot="5400000">
            <a:off x="4418806" y="2133600"/>
            <a:ext cx="305594" cy="79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5400000">
            <a:off x="7162006" y="2513806"/>
            <a:ext cx="305594" cy="79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a:off x="1676400" y="2438400"/>
            <a:ext cx="305594" cy="79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457200" y="2590800"/>
            <a:ext cx="3200400" cy="1066800"/>
          </a:xfrm>
          <a:prstGeom prst="rect">
            <a:avLst/>
          </a:prstGeom>
          <a:solidFill>
            <a:schemeClr val="accent6">
              <a:lumMod val="60000"/>
              <a:lumOff val="40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600" b="1" dirty="0" smtClean="0">
                <a:solidFill>
                  <a:schemeClr val="tx1"/>
                </a:solidFill>
                <a:latin typeface="Arial" pitchFamily="34" charset="0"/>
                <a:cs typeface="Arial" pitchFamily="34" charset="0"/>
              </a:rPr>
              <a:t>Cranial nerves</a:t>
            </a:r>
          </a:p>
          <a:p>
            <a:pPr algn="ctr"/>
            <a:r>
              <a:rPr lang="en-US" sz="2200" b="1" dirty="0" smtClean="0">
                <a:solidFill>
                  <a:srgbClr val="C00000"/>
                </a:solidFill>
                <a:latin typeface="Arial" pitchFamily="34" charset="0"/>
                <a:cs typeface="Arial" pitchFamily="34" charset="0"/>
              </a:rPr>
              <a:t>(arising from brain)</a:t>
            </a:r>
            <a:endParaRPr lang="en-US" sz="2200" b="1" dirty="0">
              <a:solidFill>
                <a:srgbClr val="C00000"/>
              </a:solidFill>
              <a:latin typeface="Arial" pitchFamily="34" charset="0"/>
              <a:cs typeface="Arial" pitchFamily="34" charset="0"/>
            </a:endParaRPr>
          </a:p>
        </p:txBody>
      </p:sp>
      <p:sp>
        <p:nvSpPr>
          <p:cNvPr id="20" name="Rectangle 19"/>
          <p:cNvSpPr/>
          <p:nvPr/>
        </p:nvSpPr>
        <p:spPr>
          <a:xfrm>
            <a:off x="5334000" y="2667000"/>
            <a:ext cx="3352800" cy="990600"/>
          </a:xfrm>
          <a:prstGeom prst="rect">
            <a:avLst/>
          </a:prstGeom>
          <a:solidFill>
            <a:srgbClr val="ECD340"/>
          </a:solidFill>
          <a:ln/>
        </p:spPr>
        <p:style>
          <a:lnRef idx="3">
            <a:schemeClr val="lt1"/>
          </a:lnRef>
          <a:fillRef idx="1">
            <a:schemeClr val="accent6"/>
          </a:fillRef>
          <a:effectRef idx="1">
            <a:schemeClr val="accent6"/>
          </a:effectRef>
          <a:fontRef idx="minor">
            <a:schemeClr val="lt1"/>
          </a:fontRef>
        </p:style>
        <p:txBody>
          <a:bodyPr rtlCol="0" anchor="ctr"/>
          <a:lstStyle/>
          <a:p>
            <a:pPr algn="ctr"/>
            <a:r>
              <a:rPr lang="en-US" sz="2800" b="1" dirty="0" smtClean="0">
                <a:solidFill>
                  <a:schemeClr val="tx1"/>
                </a:solidFill>
                <a:latin typeface="Arial" pitchFamily="34" charset="0"/>
                <a:cs typeface="Arial" pitchFamily="34" charset="0"/>
              </a:rPr>
              <a:t>Spinal nerves</a:t>
            </a:r>
          </a:p>
          <a:p>
            <a:pPr algn="ctr"/>
            <a:r>
              <a:rPr lang="en-US" sz="2000" b="1" dirty="0" smtClean="0">
                <a:solidFill>
                  <a:srgbClr val="C00000"/>
                </a:solidFill>
                <a:latin typeface="Arial" pitchFamily="34" charset="0"/>
                <a:cs typeface="Arial" pitchFamily="34" charset="0"/>
              </a:rPr>
              <a:t>(arising from spinal cord</a:t>
            </a:r>
            <a:endParaRPr lang="en-US" sz="2800" b="1" dirty="0">
              <a:solidFill>
                <a:srgbClr val="C00000"/>
              </a:solidFill>
              <a:latin typeface="Arial" pitchFamily="34" charset="0"/>
              <a:cs typeface="Arial" pitchFamily="34" charset="0"/>
            </a:endParaRPr>
          </a:p>
        </p:txBody>
      </p:sp>
      <p:sp>
        <p:nvSpPr>
          <p:cNvPr id="21" name="Rectangle 20"/>
          <p:cNvSpPr/>
          <p:nvPr/>
        </p:nvSpPr>
        <p:spPr>
          <a:xfrm>
            <a:off x="304800" y="3733800"/>
            <a:ext cx="3581400" cy="205740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150000"/>
              </a:lnSpc>
            </a:pPr>
            <a:r>
              <a:rPr lang="en-US" b="1" dirty="0" smtClean="0">
                <a:solidFill>
                  <a:schemeClr val="tx1"/>
                </a:solidFill>
                <a:latin typeface="Arial" pitchFamily="34" charset="0"/>
                <a:cs typeface="Arial" pitchFamily="34" charset="0"/>
              </a:rPr>
              <a:t>These nerves emerge from the brain and supply to different parts of head. There are 12 pairs of cranial nerves.</a:t>
            </a:r>
            <a:endParaRPr lang="en-US" dirty="0">
              <a:solidFill>
                <a:schemeClr val="tx1"/>
              </a:solidFill>
            </a:endParaRPr>
          </a:p>
        </p:txBody>
      </p:sp>
      <p:sp>
        <p:nvSpPr>
          <p:cNvPr id="22" name="Rectangle 21"/>
          <p:cNvSpPr/>
          <p:nvPr/>
        </p:nvSpPr>
        <p:spPr>
          <a:xfrm>
            <a:off x="5181600" y="3733800"/>
            <a:ext cx="3581400" cy="2057400"/>
          </a:xfrm>
          <a:prstGeom prst="rect">
            <a:avLst/>
          </a:prstGeom>
          <a:solidFill>
            <a:srgbClr val="ECD34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b="1" dirty="0" smtClean="0">
                <a:solidFill>
                  <a:schemeClr val="tx1"/>
                </a:solidFill>
                <a:latin typeface="Arial" pitchFamily="34" charset="0"/>
                <a:cs typeface="Arial" pitchFamily="34" charset="0"/>
              </a:rPr>
              <a:t>These nerves emerge from the spinal cord and supply to the different parts of body. There are 31 pairs of spinal nerves.</a:t>
            </a:r>
            <a:endParaRPr lang="en-US" dirty="0">
              <a:solidFill>
                <a:schemeClr val="tx1"/>
              </a:solidFill>
            </a:endParaRPr>
          </a:p>
        </p:txBody>
      </p:sp>
    </p:spTree>
  </p:cSld>
  <p:clrMapOvr>
    <a:masterClrMapping/>
  </p:clrMapOvr>
  <p:transition advClick="0" advTm="48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5" name="Rectangle 4"/>
          <p:cNvSpPr/>
          <p:nvPr/>
        </p:nvSpPr>
        <p:spPr>
          <a:xfrm>
            <a:off x="0" y="0"/>
            <a:ext cx="9144000" cy="6858000"/>
          </a:xfrm>
          <a:prstGeom prst="rect">
            <a:avLst/>
          </a:prstGeom>
          <a:solidFill>
            <a:srgbClr val="FFFF99"/>
          </a:solid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11" name="Rounded Rectangle 10"/>
          <p:cNvSpPr/>
          <p:nvPr/>
        </p:nvSpPr>
        <p:spPr>
          <a:xfrm>
            <a:off x="0" y="1828800"/>
            <a:ext cx="9144000" cy="19812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b="1" dirty="0" smtClean="0">
                <a:solidFill>
                  <a:schemeClr val="accent2">
                    <a:lumMod val="50000"/>
                  </a:schemeClr>
                </a:solidFill>
                <a:latin typeface="Arial" pitchFamily="34" charset="0"/>
                <a:cs typeface="Arial" pitchFamily="34" charset="0"/>
              </a:rPr>
              <a:t>Parts of Neuron:</a:t>
            </a:r>
            <a:endParaRPr lang="en-US" b="1" dirty="0" smtClean="0">
              <a:solidFill>
                <a:schemeClr val="accent2">
                  <a:lumMod val="50000"/>
                </a:schemeClr>
              </a:solidFill>
              <a:latin typeface="Arial" pitchFamily="34" charset="0"/>
              <a:cs typeface="Arial" pitchFamily="34" charset="0"/>
            </a:endParaRPr>
          </a:p>
          <a:p>
            <a:r>
              <a:rPr lang="en-US" b="1" dirty="0" smtClean="0">
                <a:solidFill>
                  <a:schemeClr val="tx1"/>
                </a:solidFill>
                <a:latin typeface="Arial" pitchFamily="34" charset="0"/>
                <a:cs typeface="Arial" pitchFamily="34" charset="0"/>
              </a:rPr>
              <a:t>Each nerve cell has a cell body (main part) called </a:t>
            </a:r>
            <a:r>
              <a:rPr lang="en-US" b="1" dirty="0" smtClean="0">
                <a:solidFill>
                  <a:schemeClr val="tx2">
                    <a:lumMod val="60000"/>
                    <a:lumOff val="40000"/>
                  </a:schemeClr>
                </a:solidFill>
                <a:latin typeface="Arial" pitchFamily="34" charset="0"/>
                <a:cs typeface="Arial" pitchFamily="34" charset="0"/>
              </a:rPr>
              <a:t>cyton,</a:t>
            </a:r>
            <a:r>
              <a:rPr lang="en-US" b="1" dirty="0" smtClean="0">
                <a:solidFill>
                  <a:schemeClr val="tx1"/>
                </a:solidFill>
                <a:latin typeface="Arial" pitchFamily="34" charset="0"/>
                <a:cs typeface="Arial" pitchFamily="34" charset="0"/>
              </a:rPr>
              <a:t> finger like extensions from cyton called </a:t>
            </a:r>
            <a:r>
              <a:rPr lang="en-US" b="1" dirty="0" smtClean="0">
                <a:solidFill>
                  <a:schemeClr val="tx2">
                    <a:lumMod val="60000"/>
                    <a:lumOff val="40000"/>
                  </a:schemeClr>
                </a:solidFill>
                <a:latin typeface="Arial" pitchFamily="34" charset="0"/>
                <a:cs typeface="Arial" pitchFamily="34" charset="0"/>
              </a:rPr>
              <a:t>dendrons or dendrites</a:t>
            </a:r>
            <a:r>
              <a:rPr lang="en-US" b="1" dirty="0" smtClean="0">
                <a:solidFill>
                  <a:schemeClr val="tx1"/>
                </a:solidFill>
                <a:latin typeface="Arial" pitchFamily="34" charset="0"/>
                <a:cs typeface="Arial" pitchFamily="34" charset="0"/>
              </a:rPr>
              <a:t> and a long wire like extension called an </a:t>
            </a:r>
            <a:r>
              <a:rPr lang="en-US" b="1" dirty="0" smtClean="0">
                <a:solidFill>
                  <a:schemeClr val="tx2">
                    <a:lumMod val="60000"/>
                    <a:lumOff val="40000"/>
                  </a:schemeClr>
                </a:solidFill>
                <a:latin typeface="Arial" pitchFamily="34" charset="0"/>
                <a:cs typeface="Arial" pitchFamily="34" charset="0"/>
              </a:rPr>
              <a:t>axon</a:t>
            </a:r>
            <a:r>
              <a:rPr lang="en-US" b="1" dirty="0" smtClean="0">
                <a:solidFill>
                  <a:schemeClr val="tx1"/>
                </a:solidFill>
                <a:latin typeface="Arial" pitchFamily="34" charset="0"/>
                <a:cs typeface="Arial" pitchFamily="34" charset="0"/>
              </a:rPr>
              <a:t> which carries the impulses from place to place. This axon ends in the form of synaptic knobs. Dendrites of one cell almost touch the synaptic knob of the next cell. At this point there is a small gap called synapse.</a:t>
            </a:r>
          </a:p>
        </p:txBody>
      </p:sp>
      <p:sp>
        <p:nvSpPr>
          <p:cNvPr id="8" name="Frame 7"/>
          <p:cNvSpPr/>
          <p:nvPr/>
        </p:nvSpPr>
        <p:spPr>
          <a:xfrm>
            <a:off x="0" y="0"/>
            <a:ext cx="9144000" cy="8382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FF0000"/>
                </a:solidFill>
                <a:latin typeface="Arial" pitchFamily="34" charset="0"/>
                <a:cs typeface="Arial" pitchFamily="34" charset="0"/>
              </a:rPr>
              <a:t>NEURON :</a:t>
            </a:r>
            <a:endParaRPr lang="en-US" sz="3200" b="1" dirty="0">
              <a:solidFill>
                <a:srgbClr val="FF0000"/>
              </a:solidFill>
              <a:latin typeface="Arial" pitchFamily="34" charset="0"/>
              <a:cs typeface="Arial" pitchFamily="34" charset="0"/>
            </a:endParaRPr>
          </a:p>
        </p:txBody>
      </p:sp>
      <p:sp>
        <p:nvSpPr>
          <p:cNvPr id="10" name="Rectangle 9"/>
          <p:cNvSpPr/>
          <p:nvPr/>
        </p:nvSpPr>
        <p:spPr>
          <a:xfrm>
            <a:off x="152400" y="914400"/>
            <a:ext cx="8915400" cy="914400"/>
          </a:xfrm>
          <a:prstGeom prst="rect">
            <a:avLst/>
          </a:prstGeom>
          <a:solidFill>
            <a:srgbClr val="FFFF99"/>
          </a:solidFill>
          <a:ln>
            <a:solidFill>
              <a:srgbClr val="FFFF99"/>
            </a:solidFill>
          </a:ln>
        </p:spPr>
        <p:style>
          <a:lnRef idx="1">
            <a:schemeClr val="accent4"/>
          </a:lnRef>
          <a:fillRef idx="2">
            <a:schemeClr val="accent4"/>
          </a:fillRef>
          <a:effectRef idx="1">
            <a:schemeClr val="accent4"/>
          </a:effectRef>
          <a:fontRef idx="minor">
            <a:schemeClr val="dk1"/>
          </a:fontRef>
        </p:style>
        <p:txBody>
          <a:bodyPr rtlCol="0" anchor="ctr"/>
          <a:lstStyle/>
          <a:p>
            <a:r>
              <a:rPr lang="en-US" sz="2000" b="1" dirty="0" smtClean="0">
                <a:solidFill>
                  <a:schemeClr val="tx1"/>
                </a:solidFill>
                <a:latin typeface="Arial" pitchFamily="34" charset="0"/>
                <a:cs typeface="Arial" pitchFamily="34" charset="0"/>
              </a:rPr>
              <a:t>Nervous system is made-up of highly specialised cells called neurons. It is the smallest functional unit of the nervous system.</a:t>
            </a:r>
            <a:endParaRPr lang="en-US" sz="2000" b="1" dirty="0">
              <a:solidFill>
                <a:schemeClr val="tx1"/>
              </a:solidFill>
              <a:latin typeface="Arial" pitchFamily="34" charset="0"/>
              <a:cs typeface="Arial" pitchFamily="34" charset="0"/>
            </a:endParaRPr>
          </a:p>
        </p:txBody>
      </p:sp>
      <p:pic>
        <p:nvPicPr>
          <p:cNvPr id="13" name="Picture 12" descr="NEURON.png"/>
          <p:cNvPicPr>
            <a:picLocks noChangeAspect="1"/>
          </p:cNvPicPr>
          <p:nvPr/>
        </p:nvPicPr>
        <p:blipFill>
          <a:blip r:embed="rId2"/>
          <a:stretch>
            <a:fillRect/>
          </a:stretch>
        </p:blipFill>
        <p:spPr>
          <a:xfrm>
            <a:off x="609600" y="3886200"/>
            <a:ext cx="7924800" cy="2895600"/>
          </a:xfrm>
          <a:prstGeom prst="rect">
            <a:avLst/>
          </a:prstGeom>
        </p:spPr>
      </p:pic>
    </p:spTree>
  </p:cSld>
  <p:clrMapOvr>
    <a:masterClrMapping/>
  </p:clrMapOvr>
  <p:transition advClick="0" advTm="54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3" name="Rectangle 2"/>
          <p:cNvSpPr/>
          <p:nvPr/>
        </p:nvSpPr>
        <p:spPr>
          <a:xfrm>
            <a:off x="0" y="0"/>
            <a:ext cx="9144000" cy="6858000"/>
          </a:xfrm>
          <a:prstGeom prst="rect">
            <a:avLst/>
          </a:prstGeom>
          <a:solidFill>
            <a:srgbClr val="FFFF99"/>
          </a:solid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5" name="Rectangle 4"/>
          <p:cNvSpPr/>
          <p:nvPr/>
        </p:nvSpPr>
        <p:spPr>
          <a:xfrm>
            <a:off x="304800" y="3200400"/>
            <a:ext cx="2743200" cy="3276600"/>
          </a:xfrm>
          <a:prstGeom prst="rect">
            <a:avLst/>
          </a:prstGeom>
          <a:solidFill>
            <a:srgbClr val="FFFF99"/>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t"/>
          <a:lstStyle/>
          <a:p>
            <a:pPr algn="ctr">
              <a:lnSpc>
                <a:spcPct val="150000"/>
              </a:lnSpc>
            </a:pPr>
            <a:r>
              <a:rPr lang="en-US" sz="2000" b="1" dirty="0" smtClean="0">
                <a:solidFill>
                  <a:schemeClr val="tx1"/>
                </a:solidFill>
                <a:latin typeface="Arial" pitchFamily="34" charset="0"/>
                <a:cs typeface="Arial" pitchFamily="34" charset="0"/>
              </a:rPr>
              <a:t>Carry impulses from receptors to the central neurons.</a:t>
            </a:r>
            <a:endParaRPr lang="en-US" sz="2000" dirty="0">
              <a:solidFill>
                <a:schemeClr val="tx1"/>
              </a:solidFill>
            </a:endParaRPr>
          </a:p>
        </p:txBody>
      </p:sp>
      <p:sp>
        <p:nvSpPr>
          <p:cNvPr id="7" name="Frame 6"/>
          <p:cNvSpPr/>
          <p:nvPr/>
        </p:nvSpPr>
        <p:spPr>
          <a:xfrm>
            <a:off x="0" y="0"/>
            <a:ext cx="9144000" cy="8382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FF0000"/>
                </a:solidFill>
                <a:latin typeface="Arial" pitchFamily="34" charset="0"/>
                <a:cs typeface="Arial" pitchFamily="34" charset="0"/>
              </a:rPr>
              <a:t>Types of Neurons:</a:t>
            </a:r>
            <a:endParaRPr lang="en-US" sz="2000" dirty="0" smtClean="0">
              <a:solidFill>
                <a:schemeClr val="tx1"/>
              </a:solidFill>
              <a:latin typeface="Arial" pitchFamily="34" charset="0"/>
              <a:cs typeface="Arial" pitchFamily="34" charset="0"/>
            </a:endParaRPr>
          </a:p>
        </p:txBody>
      </p:sp>
      <p:cxnSp>
        <p:nvCxnSpPr>
          <p:cNvPr id="8" name="Straight Connector 7"/>
          <p:cNvCxnSpPr/>
          <p:nvPr/>
        </p:nvCxnSpPr>
        <p:spPr>
          <a:xfrm>
            <a:off x="1828800" y="1752600"/>
            <a:ext cx="5486400" cy="777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a:off x="4418806" y="1600200"/>
            <a:ext cx="305594" cy="79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a:off x="7162006" y="1980406"/>
            <a:ext cx="305594" cy="79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a:off x="1676400" y="1905000"/>
            <a:ext cx="305594" cy="79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457200" y="2057400"/>
            <a:ext cx="2438400" cy="1066800"/>
          </a:xfrm>
          <a:prstGeom prst="rect">
            <a:avLst/>
          </a:prstGeom>
          <a:solidFill>
            <a:schemeClr val="accent6">
              <a:lumMod val="60000"/>
              <a:lumOff val="40000"/>
            </a:schemeClr>
          </a:solidFill>
          <a:ln>
            <a:solidFill>
              <a:srgbClr val="C00000"/>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b="1" dirty="0" smtClean="0">
                <a:solidFill>
                  <a:schemeClr val="tx1"/>
                </a:solidFill>
                <a:latin typeface="Arial" pitchFamily="34" charset="0"/>
                <a:cs typeface="Arial" pitchFamily="34" charset="0"/>
              </a:rPr>
              <a:t>Receptor or Sensory Neurons</a:t>
            </a:r>
          </a:p>
        </p:txBody>
      </p:sp>
      <p:sp>
        <p:nvSpPr>
          <p:cNvPr id="13" name="Rectangle 12"/>
          <p:cNvSpPr/>
          <p:nvPr/>
        </p:nvSpPr>
        <p:spPr>
          <a:xfrm>
            <a:off x="6477000" y="2133600"/>
            <a:ext cx="2209800" cy="990600"/>
          </a:xfrm>
          <a:prstGeom prst="rect">
            <a:avLst/>
          </a:prstGeom>
          <a:solidFill>
            <a:srgbClr val="ECD340"/>
          </a:solidFill>
          <a:ln>
            <a:solidFill>
              <a:srgbClr val="C00000"/>
            </a:solidFill>
          </a:ln>
        </p:spPr>
        <p:style>
          <a:lnRef idx="3">
            <a:schemeClr val="lt1"/>
          </a:lnRef>
          <a:fillRef idx="1">
            <a:schemeClr val="accent6"/>
          </a:fillRef>
          <a:effectRef idx="1">
            <a:schemeClr val="accent6"/>
          </a:effectRef>
          <a:fontRef idx="minor">
            <a:schemeClr val="lt1"/>
          </a:fontRef>
        </p:style>
        <p:txBody>
          <a:bodyPr rtlCol="0" anchor="ctr"/>
          <a:lstStyle/>
          <a:p>
            <a:pPr algn="ctr"/>
            <a:r>
              <a:rPr lang="en-US" sz="2000" b="1" dirty="0" smtClean="0">
                <a:solidFill>
                  <a:schemeClr val="tx1"/>
                </a:solidFill>
                <a:latin typeface="Arial" pitchFamily="34" charset="0"/>
                <a:cs typeface="Arial" pitchFamily="34" charset="0"/>
              </a:rPr>
              <a:t>Relay or </a:t>
            </a:r>
          </a:p>
          <a:p>
            <a:pPr algn="ctr"/>
            <a:r>
              <a:rPr lang="en-US" sz="2000" b="1" dirty="0" smtClean="0">
                <a:solidFill>
                  <a:schemeClr val="tx1"/>
                </a:solidFill>
                <a:latin typeface="Arial" pitchFamily="34" charset="0"/>
                <a:cs typeface="Arial" pitchFamily="34" charset="0"/>
              </a:rPr>
              <a:t>Connecting or Inter Neurons</a:t>
            </a:r>
            <a:endParaRPr lang="en-US" sz="2000" b="1" dirty="0">
              <a:solidFill>
                <a:srgbClr val="C00000"/>
              </a:solidFill>
              <a:latin typeface="Arial" pitchFamily="34" charset="0"/>
              <a:cs typeface="Arial" pitchFamily="34" charset="0"/>
            </a:endParaRPr>
          </a:p>
        </p:txBody>
      </p:sp>
      <p:sp>
        <p:nvSpPr>
          <p:cNvPr id="14" name="Rectangle 13"/>
          <p:cNvSpPr/>
          <p:nvPr/>
        </p:nvSpPr>
        <p:spPr>
          <a:xfrm>
            <a:off x="3200400" y="914400"/>
            <a:ext cx="2743200" cy="533400"/>
          </a:xfrm>
          <a:prstGeom prst="rect">
            <a:avLst/>
          </a:prstGeom>
          <a:solidFill>
            <a:srgbClr val="FFFF00"/>
          </a:solidFill>
          <a:ln>
            <a:solidFill>
              <a:srgbClr val="C00000"/>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3600" b="1" dirty="0" smtClean="0">
                <a:solidFill>
                  <a:srgbClr val="C00000"/>
                </a:solidFill>
              </a:rPr>
              <a:t>Neurons</a:t>
            </a:r>
            <a:endParaRPr lang="en-US" sz="3600" b="1" dirty="0">
              <a:solidFill>
                <a:srgbClr val="C00000"/>
              </a:solidFill>
            </a:endParaRPr>
          </a:p>
        </p:txBody>
      </p:sp>
      <p:sp>
        <p:nvSpPr>
          <p:cNvPr id="15" name="Rectangle 14"/>
          <p:cNvSpPr/>
          <p:nvPr/>
        </p:nvSpPr>
        <p:spPr>
          <a:xfrm>
            <a:off x="3581400" y="2133600"/>
            <a:ext cx="2209800" cy="990600"/>
          </a:xfrm>
          <a:prstGeom prst="rect">
            <a:avLst/>
          </a:prstGeom>
          <a:solidFill>
            <a:schemeClr val="tx2">
              <a:lumMod val="20000"/>
              <a:lumOff val="80000"/>
            </a:schemeClr>
          </a:solidFill>
          <a:ln>
            <a:solidFill>
              <a:srgbClr val="C00000"/>
            </a:solidFill>
          </a:ln>
        </p:spPr>
        <p:style>
          <a:lnRef idx="3">
            <a:schemeClr val="lt1"/>
          </a:lnRef>
          <a:fillRef idx="1">
            <a:schemeClr val="accent6"/>
          </a:fillRef>
          <a:effectRef idx="1">
            <a:schemeClr val="accent6"/>
          </a:effectRef>
          <a:fontRef idx="minor">
            <a:schemeClr val="lt1"/>
          </a:fontRef>
        </p:style>
        <p:txBody>
          <a:bodyPr rtlCol="0" anchor="ctr"/>
          <a:lstStyle/>
          <a:p>
            <a:pPr algn="ctr"/>
            <a:r>
              <a:rPr lang="en-US" sz="2000" b="1" dirty="0" smtClean="0">
                <a:solidFill>
                  <a:schemeClr val="tx1"/>
                </a:solidFill>
                <a:latin typeface="Arial" pitchFamily="34" charset="0"/>
                <a:cs typeface="Arial" pitchFamily="34" charset="0"/>
              </a:rPr>
              <a:t>Effector or Motor Neurons</a:t>
            </a:r>
            <a:endParaRPr lang="en-US" sz="2000" b="1" dirty="0">
              <a:solidFill>
                <a:srgbClr val="C00000"/>
              </a:solidFill>
              <a:latin typeface="Arial" pitchFamily="34" charset="0"/>
              <a:cs typeface="Arial" pitchFamily="34" charset="0"/>
            </a:endParaRPr>
          </a:p>
        </p:txBody>
      </p:sp>
      <p:cxnSp>
        <p:nvCxnSpPr>
          <p:cNvPr id="16" name="Straight Arrow Connector 15"/>
          <p:cNvCxnSpPr/>
          <p:nvPr/>
        </p:nvCxnSpPr>
        <p:spPr>
          <a:xfrm rot="5400000">
            <a:off x="4419600" y="1905000"/>
            <a:ext cx="305594" cy="794"/>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3200400" y="3200400"/>
            <a:ext cx="2743200" cy="3276600"/>
          </a:xfrm>
          <a:prstGeom prst="rect">
            <a:avLst/>
          </a:prstGeom>
          <a:solidFill>
            <a:srgbClr val="FFFF99"/>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t"/>
          <a:lstStyle/>
          <a:p>
            <a:pPr algn="ctr">
              <a:lnSpc>
                <a:spcPct val="150000"/>
              </a:lnSpc>
            </a:pPr>
            <a:r>
              <a:rPr lang="en-US" sz="2000" b="1" dirty="0" smtClean="0">
                <a:solidFill>
                  <a:schemeClr val="tx1"/>
                </a:solidFill>
                <a:latin typeface="Arial" pitchFamily="34" charset="0"/>
                <a:cs typeface="Arial" pitchFamily="34" charset="0"/>
              </a:rPr>
              <a:t>Carry impulses from central nervous system to effectors.</a:t>
            </a:r>
            <a:endParaRPr lang="en-US" sz="2000" dirty="0">
              <a:solidFill>
                <a:schemeClr val="tx1"/>
              </a:solidFill>
            </a:endParaRPr>
          </a:p>
        </p:txBody>
      </p:sp>
      <p:sp>
        <p:nvSpPr>
          <p:cNvPr id="18" name="Rectangle 17"/>
          <p:cNvSpPr/>
          <p:nvPr/>
        </p:nvSpPr>
        <p:spPr>
          <a:xfrm>
            <a:off x="6096000" y="3200400"/>
            <a:ext cx="2743200" cy="3276600"/>
          </a:xfrm>
          <a:prstGeom prst="rect">
            <a:avLst/>
          </a:prstGeom>
          <a:solidFill>
            <a:srgbClr val="FFFF99"/>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t"/>
          <a:lstStyle/>
          <a:p>
            <a:pPr algn="ctr">
              <a:lnSpc>
                <a:spcPct val="150000"/>
              </a:lnSpc>
            </a:pPr>
            <a:r>
              <a:rPr lang="en-US" sz="2000" b="1" dirty="0" smtClean="0">
                <a:solidFill>
                  <a:schemeClr val="tx1"/>
                </a:solidFill>
                <a:latin typeface="Arial" pitchFamily="34" charset="0"/>
                <a:cs typeface="Arial" pitchFamily="34" charset="0"/>
              </a:rPr>
              <a:t>Carry impulses from receptor neurons to effectors or from one relay neuron to another </a:t>
            </a:r>
          </a:p>
          <a:p>
            <a:pPr algn="ctr">
              <a:lnSpc>
                <a:spcPct val="150000"/>
              </a:lnSpc>
            </a:pPr>
            <a:r>
              <a:rPr lang="en-US" sz="2000" b="1" dirty="0" smtClean="0">
                <a:solidFill>
                  <a:schemeClr val="tx1"/>
                </a:solidFill>
                <a:latin typeface="Arial" pitchFamily="34" charset="0"/>
                <a:cs typeface="Arial" pitchFamily="34" charset="0"/>
              </a:rPr>
              <a:t>(e. g., in brain)</a:t>
            </a:r>
            <a:endParaRPr lang="en-US" sz="2000" dirty="0">
              <a:solidFill>
                <a:schemeClr val="tx1"/>
              </a:solidFill>
            </a:endParaRPr>
          </a:p>
        </p:txBody>
      </p:sp>
    </p:spTree>
  </p:cSld>
  <p:clrMapOvr>
    <a:masterClrMapping/>
  </p:clrMapOvr>
  <p:transition advClick="0" advTm="44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0" y="0"/>
            <a:ext cx="9144000" cy="685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21" name="Rectangle 20"/>
          <p:cNvSpPr/>
          <p:nvPr/>
        </p:nvSpPr>
        <p:spPr>
          <a:xfrm>
            <a:off x="0" y="0"/>
            <a:ext cx="9144000" cy="6858000"/>
          </a:xfrm>
          <a:prstGeom prst="rect">
            <a:avLst/>
          </a:prstGeom>
          <a:solidFill>
            <a:srgbClr val="FFFF99"/>
          </a:solid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7" name="Frame 6"/>
          <p:cNvSpPr/>
          <p:nvPr/>
        </p:nvSpPr>
        <p:spPr>
          <a:xfrm>
            <a:off x="0" y="0"/>
            <a:ext cx="9144000" cy="8382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solidFill>
                  <a:srgbClr val="FF0000"/>
                </a:solidFill>
                <a:latin typeface="Arial" pitchFamily="34" charset="0"/>
                <a:cs typeface="Arial" pitchFamily="34" charset="0"/>
              </a:rPr>
              <a:t>Activity 4: </a:t>
            </a:r>
            <a:r>
              <a:rPr lang="en-US" sz="2800" dirty="0" smtClean="0">
                <a:solidFill>
                  <a:schemeClr val="tx1"/>
                </a:solidFill>
                <a:latin typeface="Arial" pitchFamily="34" charset="0"/>
                <a:cs typeface="Arial" pitchFamily="34" charset="0"/>
              </a:rPr>
              <a:t>To understand the role of synapse</a:t>
            </a:r>
            <a:endParaRPr lang="en-US" sz="3200" b="1" dirty="0">
              <a:solidFill>
                <a:srgbClr val="FF0000"/>
              </a:solidFill>
              <a:latin typeface="Arial" pitchFamily="34" charset="0"/>
              <a:cs typeface="Arial" pitchFamily="34" charset="0"/>
            </a:endParaRPr>
          </a:p>
        </p:txBody>
      </p:sp>
      <p:pic>
        <p:nvPicPr>
          <p:cNvPr id="6" name="Picture 5" descr="SYNAPSE.png"/>
          <p:cNvPicPr>
            <a:picLocks noChangeAspect="1"/>
          </p:cNvPicPr>
          <p:nvPr/>
        </p:nvPicPr>
        <p:blipFill>
          <a:blip r:embed="rId2"/>
          <a:stretch>
            <a:fillRect/>
          </a:stretch>
        </p:blipFill>
        <p:spPr>
          <a:xfrm>
            <a:off x="76200" y="838200"/>
            <a:ext cx="4800600" cy="6019800"/>
          </a:xfrm>
          <a:prstGeom prst="rect">
            <a:avLst/>
          </a:prstGeom>
        </p:spPr>
      </p:pic>
      <p:sp>
        <p:nvSpPr>
          <p:cNvPr id="8" name="Rectangle 7"/>
          <p:cNvSpPr/>
          <p:nvPr/>
        </p:nvSpPr>
        <p:spPr>
          <a:xfrm>
            <a:off x="4876800" y="838200"/>
            <a:ext cx="4114800" cy="6019800"/>
          </a:xfrm>
          <a:prstGeom prst="rect">
            <a:avLst/>
          </a:prstGeom>
          <a:solidFill>
            <a:srgbClr val="FFFF99"/>
          </a:solidFill>
          <a:ln>
            <a:solidFill>
              <a:srgbClr val="FFFF00"/>
            </a:solidFill>
          </a:ln>
        </p:spPr>
        <p:style>
          <a:lnRef idx="1">
            <a:schemeClr val="accent1"/>
          </a:lnRef>
          <a:fillRef idx="2">
            <a:schemeClr val="accent1"/>
          </a:fillRef>
          <a:effectRef idx="1">
            <a:schemeClr val="accent1"/>
          </a:effectRef>
          <a:fontRef idx="minor">
            <a:schemeClr val="dk1"/>
          </a:fontRef>
        </p:style>
        <p:txBody>
          <a:bodyPr rtlCol="0" anchor="t"/>
          <a:lstStyle/>
          <a:p>
            <a:pPr>
              <a:lnSpc>
                <a:spcPct val="150000"/>
              </a:lnSpc>
            </a:pPr>
            <a:r>
              <a:rPr lang="en-US" sz="1600" b="1" dirty="0" smtClean="0">
                <a:solidFill>
                  <a:schemeClr val="tx1"/>
                </a:solidFill>
                <a:latin typeface="Arial" pitchFamily="34" charset="0"/>
                <a:cs typeface="Arial" pitchFamily="34" charset="0"/>
              </a:rPr>
              <a:t>Minute gaps called synapses separate the neurons from one another. Each synapse separates the ends of the axon of one neuron from the dendrites of the next.</a:t>
            </a:r>
          </a:p>
          <a:p>
            <a:pPr>
              <a:lnSpc>
                <a:spcPct val="150000"/>
              </a:lnSpc>
            </a:pPr>
            <a:r>
              <a:rPr lang="en-US" sz="1600" b="1" dirty="0" smtClean="0">
                <a:solidFill>
                  <a:schemeClr val="tx1"/>
                </a:solidFill>
                <a:latin typeface="Arial" pitchFamily="34" charset="0"/>
                <a:cs typeface="Arial" pitchFamily="34" charset="0"/>
              </a:rPr>
              <a:t>When nerve impulses arrive at the end of the axon they stimulate the production of a special chemical called </a:t>
            </a:r>
            <a:r>
              <a:rPr lang="en-US" sz="1600" b="1" dirty="0" smtClean="0">
                <a:solidFill>
                  <a:srgbClr val="002060"/>
                </a:solidFill>
                <a:latin typeface="Arial" pitchFamily="34" charset="0"/>
                <a:cs typeface="Arial" pitchFamily="34" charset="0"/>
              </a:rPr>
              <a:t>neurotransmitter (e.g., acetylcholine)</a:t>
            </a:r>
            <a:r>
              <a:rPr lang="en-US" sz="1600" b="1" dirty="0" smtClean="0">
                <a:solidFill>
                  <a:schemeClr val="tx1"/>
                </a:solidFill>
                <a:latin typeface="Arial" pitchFamily="34" charset="0"/>
                <a:cs typeface="Arial" pitchFamily="34" charset="0"/>
              </a:rPr>
              <a:t> which diffuses across the synapse to the dendrites of neibouring neurons. </a:t>
            </a:r>
          </a:p>
          <a:p>
            <a:pPr>
              <a:lnSpc>
                <a:spcPct val="150000"/>
              </a:lnSpc>
            </a:pPr>
            <a:r>
              <a:rPr lang="en-US" sz="1600" b="1" dirty="0" smtClean="0">
                <a:solidFill>
                  <a:schemeClr val="tx1"/>
                </a:solidFill>
                <a:latin typeface="Arial" pitchFamily="34" charset="0"/>
                <a:cs typeface="Arial" pitchFamily="34" charset="0"/>
              </a:rPr>
              <a:t>The final destination of nerve impulses is either a muscle or a gland. When stimulated by impulses, muscle contract and glands produce hormones or enzymes.</a:t>
            </a:r>
            <a:endParaRPr lang="en-US" sz="1600" b="1" dirty="0">
              <a:solidFill>
                <a:schemeClr val="tx1"/>
              </a:solidFill>
            </a:endParaRPr>
          </a:p>
        </p:txBody>
      </p:sp>
    </p:spTree>
  </p:cSld>
  <p:clrMapOvr>
    <a:masterClrMapping/>
  </p:clrMapOvr>
  <p:transition advClick="0" advTm="60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3" name="Rectangle 2"/>
          <p:cNvSpPr/>
          <p:nvPr/>
        </p:nvSpPr>
        <p:spPr>
          <a:xfrm>
            <a:off x="0" y="0"/>
            <a:ext cx="9144000" cy="6858000"/>
          </a:xfrm>
          <a:prstGeom prst="rect">
            <a:avLst/>
          </a:prstGeom>
          <a:solidFill>
            <a:srgbClr val="FFFF99"/>
          </a:solid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4" name="Frame 3"/>
          <p:cNvSpPr/>
          <p:nvPr/>
        </p:nvSpPr>
        <p:spPr>
          <a:xfrm>
            <a:off x="0" y="0"/>
            <a:ext cx="9144000" cy="106680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smtClean="0">
                <a:solidFill>
                  <a:srgbClr val="FF0000"/>
                </a:solidFill>
                <a:latin typeface="Arial" pitchFamily="34" charset="0"/>
                <a:cs typeface="Arial" pitchFamily="34" charset="0"/>
              </a:rPr>
              <a:t>Activity 5: </a:t>
            </a:r>
            <a:r>
              <a:rPr lang="en-US" sz="2400" dirty="0" smtClean="0">
                <a:solidFill>
                  <a:schemeClr val="tx1"/>
                </a:solidFill>
                <a:latin typeface="Arial" pitchFamily="34" charset="0"/>
                <a:cs typeface="Arial" pitchFamily="34" charset="0"/>
              </a:rPr>
              <a:t>To  know functions of various parts of a neuron</a:t>
            </a:r>
            <a:r>
              <a:rPr lang="en-US" sz="2400" b="1" dirty="0" smtClean="0">
                <a:solidFill>
                  <a:srgbClr val="FF0000"/>
                </a:solidFill>
                <a:latin typeface="Arial" pitchFamily="34" charset="0"/>
                <a:cs typeface="Arial" pitchFamily="34" charset="0"/>
              </a:rPr>
              <a:t> </a:t>
            </a:r>
            <a:endParaRPr lang="en-US" sz="2400" b="1" dirty="0">
              <a:solidFill>
                <a:srgbClr val="FF0000"/>
              </a:solidFill>
              <a:latin typeface="Arial" pitchFamily="34" charset="0"/>
              <a:cs typeface="Arial" pitchFamily="34" charset="0"/>
            </a:endParaRPr>
          </a:p>
        </p:txBody>
      </p:sp>
      <p:pic>
        <p:nvPicPr>
          <p:cNvPr id="10" name="Picture 9" descr="Opera Snapshot_2020-07-01_225222_biologydictionary.net.png"/>
          <p:cNvPicPr>
            <a:picLocks noChangeAspect="1"/>
          </p:cNvPicPr>
          <p:nvPr/>
        </p:nvPicPr>
        <p:blipFill>
          <a:blip r:embed="rId2"/>
          <a:stretch>
            <a:fillRect/>
          </a:stretch>
        </p:blipFill>
        <p:spPr>
          <a:xfrm>
            <a:off x="152400" y="1143000"/>
            <a:ext cx="6553200" cy="2057400"/>
          </a:xfrm>
          <a:prstGeom prst="rect">
            <a:avLst/>
          </a:prstGeom>
        </p:spPr>
      </p:pic>
      <p:sp>
        <p:nvSpPr>
          <p:cNvPr id="11" name="Rectangle 10"/>
          <p:cNvSpPr/>
          <p:nvPr/>
        </p:nvSpPr>
        <p:spPr>
          <a:xfrm>
            <a:off x="228600" y="3200400"/>
            <a:ext cx="8686800" cy="3657600"/>
          </a:xfrm>
          <a:prstGeom prst="rect">
            <a:avLst/>
          </a:prstGeom>
          <a:solidFill>
            <a:srgbClr val="FFFF99"/>
          </a:solidFill>
          <a:ln>
            <a:solidFill>
              <a:srgbClr val="FFFF99"/>
            </a:solidFill>
          </a:ln>
        </p:spPr>
        <p:style>
          <a:lnRef idx="1">
            <a:schemeClr val="accent1"/>
          </a:lnRef>
          <a:fillRef idx="2">
            <a:schemeClr val="accent1"/>
          </a:fillRef>
          <a:effectRef idx="1">
            <a:schemeClr val="accent1"/>
          </a:effectRef>
          <a:fontRef idx="minor">
            <a:schemeClr val="dk1"/>
          </a:fontRef>
        </p:style>
        <p:txBody>
          <a:bodyPr rtlCol="0" anchor="t"/>
          <a:lstStyle/>
          <a:p>
            <a:r>
              <a:rPr lang="en-US" sz="2000" b="1" dirty="0" smtClean="0"/>
              <a:t>Dendrites - </a:t>
            </a:r>
            <a:r>
              <a:rPr lang="en-US" sz="2000" dirty="0" smtClean="0"/>
              <a:t> Short, branched process which receive nerve impulses and transmit them towards the cell body. They are grey in colour and make up the grey matter of the brain and spinal cord.</a:t>
            </a:r>
          </a:p>
          <a:p>
            <a:r>
              <a:rPr lang="en-US" sz="2000" b="1" dirty="0" smtClean="0"/>
              <a:t>Axon – </a:t>
            </a:r>
            <a:r>
              <a:rPr lang="en-US" sz="2000" dirty="0" smtClean="0"/>
              <a:t>Single, longest, unbranched process which transmits impulses away from the cell body to the target cell. They are white in colour and make up white matter of brain and spinal cord.</a:t>
            </a:r>
          </a:p>
          <a:p>
            <a:r>
              <a:rPr lang="en-US" sz="2000" b="1" dirty="0" smtClean="0"/>
              <a:t>Myelin sheath – </a:t>
            </a:r>
            <a:r>
              <a:rPr lang="en-US" sz="2000" dirty="0" smtClean="0"/>
              <a:t>Made up of individual cells (Schwann cells) with abundant fatty materials surrounding the axon, acts as an electrical insulator and speeds up the passage of impulses.</a:t>
            </a:r>
          </a:p>
          <a:p>
            <a:r>
              <a:rPr lang="en-US" sz="2000" b="1" dirty="0" smtClean="0"/>
              <a:t>Nodes of Ranvier – </a:t>
            </a:r>
            <a:r>
              <a:rPr lang="en-US" sz="2000" dirty="0" smtClean="0"/>
              <a:t>The gaps between the Schwann cells (which form the myelin sheath) where the myelin sheath is absent.</a:t>
            </a:r>
            <a:endParaRPr lang="en-US" sz="2000" dirty="0"/>
          </a:p>
        </p:txBody>
      </p:sp>
      <p:sp>
        <p:nvSpPr>
          <p:cNvPr id="16" name="Rectangle 15"/>
          <p:cNvSpPr/>
          <p:nvPr/>
        </p:nvSpPr>
        <p:spPr>
          <a:xfrm>
            <a:off x="6934200" y="1143000"/>
            <a:ext cx="1981200" cy="2057400"/>
          </a:xfrm>
          <a:prstGeom prst="rect">
            <a:avLst/>
          </a:prstGeom>
          <a:solidFill>
            <a:srgbClr val="FFFF99"/>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lang="en-US" b="1" dirty="0" smtClean="0">
                <a:solidFill>
                  <a:schemeClr val="tx1"/>
                </a:solidFill>
              </a:rPr>
              <a:t>Cell body – </a:t>
            </a:r>
            <a:r>
              <a:rPr lang="en-US" dirty="0" smtClean="0">
                <a:solidFill>
                  <a:schemeClr val="tx1"/>
                </a:solidFill>
              </a:rPr>
              <a:t>The main part of the neuron consisting of cytoplasm and nucleus.</a:t>
            </a:r>
          </a:p>
        </p:txBody>
      </p:sp>
    </p:spTree>
  </p:cSld>
  <p:clrMapOvr>
    <a:masterClrMapping/>
  </p:clrMapOvr>
  <p:transition advClick="0" advTm="85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5" name="Rectangle 4"/>
          <p:cNvSpPr/>
          <p:nvPr/>
        </p:nvSpPr>
        <p:spPr>
          <a:xfrm>
            <a:off x="0" y="0"/>
            <a:ext cx="9144000" cy="6858000"/>
          </a:xfrm>
          <a:prstGeom prst="rect">
            <a:avLst/>
          </a:prstGeom>
          <a:solidFill>
            <a:srgbClr val="00FFCC"/>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sz="6600" b="1" dirty="0">
              <a:solidFill>
                <a:srgbClr val="C00000"/>
              </a:solidFill>
              <a:latin typeface="Arial" pitchFamily="34" charset="0"/>
              <a:cs typeface="Arial" pitchFamily="34" charset="0"/>
            </a:endParaRPr>
          </a:p>
        </p:txBody>
      </p:sp>
      <p:sp>
        <p:nvSpPr>
          <p:cNvPr id="6" name="Frame 5"/>
          <p:cNvSpPr/>
          <p:nvPr/>
        </p:nvSpPr>
        <p:spPr>
          <a:xfrm>
            <a:off x="0" y="0"/>
            <a:ext cx="9144000" cy="6858000"/>
          </a:xfrm>
          <a:prstGeom prst="frame">
            <a:avLst/>
          </a:prstGeom>
          <a:solidFill>
            <a:srgbClr val="FFFF99"/>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Rectangle 6"/>
          <p:cNvSpPr/>
          <p:nvPr/>
        </p:nvSpPr>
        <p:spPr>
          <a:xfrm>
            <a:off x="838200" y="2667000"/>
            <a:ext cx="7467600" cy="1219200"/>
          </a:xfrm>
          <a:prstGeom prst="rect">
            <a:avLst/>
          </a:prstGeom>
          <a:solidFill>
            <a:srgbClr val="FFFF99"/>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smtClean="0">
                <a:solidFill>
                  <a:schemeClr val="accent2">
                    <a:lumMod val="75000"/>
                  </a:schemeClr>
                </a:solidFill>
                <a:latin typeface="Arial" pitchFamily="34" charset="0"/>
                <a:cs typeface="Arial" pitchFamily="34" charset="0"/>
              </a:rPr>
              <a:t>End of Part – 3.</a:t>
            </a:r>
            <a:endParaRPr lang="en-US" sz="6000" b="1" dirty="0">
              <a:solidFill>
                <a:schemeClr val="accent2">
                  <a:lumMod val="75000"/>
                </a:schemeClr>
              </a:solidFill>
              <a:latin typeface="Arial" pitchFamily="34" charset="0"/>
              <a:cs typeface="Arial" pitchFamily="34" charset="0"/>
            </a:endParaRPr>
          </a:p>
        </p:txBody>
      </p:sp>
    </p:spTree>
  </p:cSld>
  <p:clrMapOvr>
    <a:masterClrMapping/>
  </p:clrMapOvr>
  <p:transition advTm="4000"/>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990</TotalTime>
  <Words>518</Words>
  <Application>Microsoft Office PowerPoint</Application>
  <PresentationFormat>On-screen Show (4:3)</PresentationFormat>
  <Paragraphs>38</Paragraphs>
  <Slides>7</Slides>
  <Notes>0</Notes>
  <HiddenSlides>0</HiddenSlides>
  <MMClips>1</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Slide 1</vt:lpstr>
      <vt:lpstr>Slide 2</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SR</dc:creator>
  <cp:lastModifiedBy>SR</cp:lastModifiedBy>
  <cp:revision>223</cp:revision>
  <dcterms:created xsi:type="dcterms:W3CDTF">2020-07-03T14:39:19Z</dcterms:created>
  <dcterms:modified xsi:type="dcterms:W3CDTF">2020-07-07T18:27:54Z</dcterms:modified>
</cp:coreProperties>
</file>