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83" r:id="rId4"/>
    <p:sldId id="291" r:id="rId5"/>
    <p:sldId id="287" r:id="rId6"/>
    <p:sldId id="288" r:id="rId7"/>
    <p:sldId id="284" r:id="rId8"/>
    <p:sldId id="285" r:id="rId9"/>
    <p:sldId id="289" r:id="rId10"/>
    <p:sldId id="290" r:id="rId11"/>
    <p:sldId id="282" r:id="rId12"/>
    <p:sldId id="273" r:id="rId13"/>
    <p:sldId id="292" r:id="rId14"/>
    <p:sldId id="279"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D340"/>
    <a:srgbClr val="00FFCC"/>
    <a:srgbClr val="45E7A5"/>
    <a:srgbClr val="FBA597"/>
    <a:srgbClr val="F82A08"/>
    <a:srgbClr val="F4782C"/>
    <a:srgbClr val="E725BD"/>
    <a:srgbClr val="F698E9"/>
    <a:srgbClr val="FFCC99"/>
    <a:srgbClr val="A73E3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F05C97-1AB1-4DEC-A020-A2B333AA7FA7}"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F05C97-1AB1-4DEC-A020-A2B333AA7FA7}"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F05C97-1AB1-4DEC-A020-A2B333AA7FA7}"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F05C97-1AB1-4DEC-A020-A2B333AA7FA7}"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F05C97-1AB1-4DEC-A020-A2B333AA7FA7}"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F05C97-1AB1-4DEC-A020-A2B333AA7FA7}" type="datetimeFigureOut">
              <a:rPr lang="en-US" smtClean="0"/>
              <a:pPr/>
              <a:t>7/7/2020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F05C97-1AB1-4DEC-A020-A2B333AA7FA7}" type="datetimeFigureOut">
              <a:rPr lang="en-US" smtClean="0"/>
              <a:pPr/>
              <a:t>7/7/2020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F05C97-1AB1-4DEC-A020-A2B333AA7FA7}" type="datetimeFigureOut">
              <a:rPr lang="en-US" smtClean="0"/>
              <a:pPr/>
              <a:t>7/7/2020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F05C97-1AB1-4DEC-A020-A2B333AA7FA7}" type="datetimeFigureOut">
              <a:rPr lang="en-US" smtClean="0"/>
              <a:pPr/>
              <a:t>7/7/2020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F05C97-1AB1-4DEC-A020-A2B333AA7FA7}" type="datetimeFigureOut">
              <a:rPr lang="en-US" smtClean="0"/>
              <a:pPr/>
              <a:t>7/7/2020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F05C97-1AB1-4DEC-A020-A2B333AA7FA7}" type="datetimeFigureOut">
              <a:rPr lang="en-US" smtClean="0"/>
              <a:pPr/>
              <a:t>7/7/2020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F05C97-1AB1-4DEC-A020-A2B333AA7FA7}" type="datetimeFigureOut">
              <a:rPr lang="en-US" smtClean="0"/>
              <a:pPr/>
              <a:t>7/7/2020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0EEBD3-430D-4A5E-8E18-70BA5F957E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audio" Target="file:///C:\Users\SR\Desktop\Nervous%20System%20part%204.mp3"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Nervous System part 4.mp3">
            <a:hlinkClick r:id="" action="ppaction://media"/>
          </p:cNvPr>
          <p:cNvPicPr>
            <a:picLocks noRot="1" noChangeAspect="1"/>
          </p:cNvPicPr>
          <p:nvPr>
            <a:audioFile r:link="rId1"/>
          </p:nvPr>
        </p:nvPicPr>
        <p:blipFill>
          <a:blip r:embed="rId3"/>
          <a:stretch>
            <a:fillRect/>
          </a:stretch>
        </p:blipFill>
        <p:spPr>
          <a:xfrm>
            <a:off x="0" y="0"/>
            <a:ext cx="304800" cy="304800"/>
          </a:xfrm>
          <a:prstGeom prst="rect">
            <a:avLst/>
          </a:prstGeom>
        </p:spPr>
      </p:pic>
      <p:sp>
        <p:nvSpPr>
          <p:cNvPr id="6" name="Frame 5"/>
          <p:cNvSpPr/>
          <p:nvPr/>
        </p:nvSpPr>
        <p:spPr>
          <a:xfrm>
            <a:off x="0" y="0"/>
            <a:ext cx="9144000" cy="6858000"/>
          </a:xfrm>
          <a:prstGeom prst="frame">
            <a:avLst/>
          </a:prstGeom>
          <a:solidFill>
            <a:srgbClr val="00FFCC"/>
          </a:solidFill>
          <a:ln>
            <a:solidFill>
              <a:srgbClr val="00FFCC"/>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schemeClr val="tx1"/>
              </a:solidFill>
            </a:endParaRPr>
          </a:p>
        </p:txBody>
      </p:sp>
      <p:sp>
        <p:nvSpPr>
          <p:cNvPr id="9" name="Rectangle 8"/>
          <p:cNvSpPr/>
          <p:nvPr/>
        </p:nvSpPr>
        <p:spPr>
          <a:xfrm>
            <a:off x="762000" y="838200"/>
            <a:ext cx="7467600" cy="5181600"/>
          </a:xfrm>
          <a:prstGeom prst="rect">
            <a:avLst/>
          </a:prstGeom>
          <a:solidFill>
            <a:srgbClr val="002060"/>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4800" b="1" dirty="0">
              <a:solidFill>
                <a:srgbClr val="7030A0"/>
              </a:solidFill>
              <a:latin typeface="Arial" pitchFamily="34" charset="0"/>
              <a:cs typeface="Arial" pitchFamily="34" charset="0"/>
            </a:endParaRPr>
          </a:p>
        </p:txBody>
      </p:sp>
      <p:pic>
        <p:nvPicPr>
          <p:cNvPr id="10" name="Picture 9" descr="Untitled.png"/>
          <p:cNvPicPr>
            <a:picLocks noChangeAspect="1"/>
          </p:cNvPicPr>
          <p:nvPr/>
        </p:nvPicPr>
        <p:blipFill>
          <a:blip r:embed="rId4"/>
          <a:stretch>
            <a:fillRect/>
          </a:stretch>
        </p:blipFill>
        <p:spPr>
          <a:xfrm>
            <a:off x="5334000" y="1905000"/>
            <a:ext cx="2764255" cy="3963837"/>
          </a:xfrm>
          <a:prstGeom prst="rect">
            <a:avLst/>
          </a:prstGeom>
        </p:spPr>
      </p:pic>
      <p:sp>
        <p:nvSpPr>
          <p:cNvPr id="12" name="Rectangle 11"/>
          <p:cNvSpPr/>
          <p:nvPr/>
        </p:nvSpPr>
        <p:spPr>
          <a:xfrm>
            <a:off x="990600" y="1066800"/>
            <a:ext cx="7086600" cy="7620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4800" b="1" dirty="0" smtClean="0">
                <a:solidFill>
                  <a:schemeClr val="accent2"/>
                </a:solidFill>
                <a:latin typeface="Arial" pitchFamily="34" charset="0"/>
                <a:cs typeface="Arial" pitchFamily="34" charset="0"/>
              </a:rPr>
              <a:t>NERVOUS SYSTEM</a:t>
            </a:r>
            <a:endParaRPr lang="en-US" sz="4800" b="1" dirty="0">
              <a:solidFill>
                <a:schemeClr val="accent2"/>
              </a:solidFill>
              <a:latin typeface="Arial" pitchFamily="34" charset="0"/>
              <a:cs typeface="Arial" pitchFamily="34" charset="0"/>
            </a:endParaRPr>
          </a:p>
        </p:txBody>
      </p:sp>
      <p:sp>
        <p:nvSpPr>
          <p:cNvPr id="13" name="Rounded Rectangle 12"/>
          <p:cNvSpPr/>
          <p:nvPr/>
        </p:nvSpPr>
        <p:spPr>
          <a:xfrm>
            <a:off x="990600" y="2590800"/>
            <a:ext cx="4267200" cy="2438400"/>
          </a:xfrm>
          <a:prstGeom prst="roundRect">
            <a:avLst/>
          </a:prstGeom>
          <a:solidFill>
            <a:srgbClr val="00FFCC"/>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600" b="1" dirty="0" smtClean="0">
                <a:solidFill>
                  <a:srgbClr val="7030A0"/>
                </a:solidFill>
                <a:latin typeface="Arial" pitchFamily="34" charset="0"/>
                <a:cs typeface="Arial" pitchFamily="34" charset="0"/>
              </a:rPr>
              <a:t>Class – 7</a:t>
            </a:r>
          </a:p>
          <a:p>
            <a:pPr algn="ctr"/>
            <a:r>
              <a:rPr lang="en-US" sz="3200" b="1" dirty="0" smtClean="0">
                <a:solidFill>
                  <a:srgbClr val="7030A0"/>
                </a:solidFill>
                <a:latin typeface="Arial" pitchFamily="34" charset="0"/>
                <a:cs typeface="Arial" pitchFamily="34" charset="0"/>
              </a:rPr>
              <a:t>Subject – BIOLOGY</a:t>
            </a:r>
          </a:p>
          <a:p>
            <a:pPr algn="ctr"/>
            <a:r>
              <a:rPr lang="en-US" sz="3200" b="1" dirty="0" smtClean="0">
                <a:solidFill>
                  <a:srgbClr val="7030A0"/>
                </a:solidFill>
                <a:latin typeface="Arial" pitchFamily="34" charset="0"/>
                <a:cs typeface="Arial" pitchFamily="34" charset="0"/>
              </a:rPr>
              <a:t>Part - 4</a:t>
            </a:r>
            <a:endParaRPr lang="en-US" sz="3200" b="1" dirty="0">
              <a:solidFill>
                <a:srgbClr val="7030A0"/>
              </a:solidFill>
              <a:latin typeface="Arial" pitchFamily="34" charset="0"/>
              <a:cs typeface="Arial" pitchFamily="34" charset="0"/>
            </a:endParaRPr>
          </a:p>
        </p:txBody>
      </p:sp>
    </p:spTree>
  </p:cSld>
  <p:clrMapOvr>
    <a:masterClrMapping/>
  </p:clrMapOvr>
  <p:transition advClick="0" advTm="4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999" showWhenStopped="0">
                <p:cTn id="7" fill="hold" display="0">
                  <p:stCondLst>
                    <p:cond delay="indefinite"/>
                  </p:stCondLst>
                  <p:endCondLst>
                    <p:cond evt="onPrev" delay="0">
                      <p:tgtEl>
                        <p:sldTgt/>
                      </p:tgtEl>
                    </p:cond>
                    <p:cond evt="onStopAudio" delay="0">
                      <p:tgtEl>
                        <p:sldTgt/>
                      </p:tgtEl>
                    </p:cond>
                  </p:endCondLst>
                </p:cTn>
                <p:tgtEl>
                  <p:spTgt spid="7"/>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 name="Rectangle 2"/>
          <p:cNvSpPr/>
          <p:nvPr/>
        </p:nvSpPr>
        <p:spPr>
          <a:xfrm>
            <a:off x="0" y="0"/>
            <a:ext cx="9144000" cy="6858000"/>
          </a:xfrm>
          <a:prstGeom prst="rect">
            <a:avLst/>
          </a:prstGeom>
          <a:solidFill>
            <a:srgbClr val="00FFCC"/>
          </a:solidFill>
          <a:ln>
            <a:solidFill>
              <a:srgbClr val="00FFCC"/>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4" name="Frame 3"/>
          <p:cNvSpPr/>
          <p:nvPr/>
        </p:nvSpPr>
        <p:spPr>
          <a:xfrm>
            <a:off x="0" y="0"/>
            <a:ext cx="9144000" cy="838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Arial" pitchFamily="34" charset="0"/>
                <a:cs typeface="Arial" pitchFamily="34" charset="0"/>
              </a:rPr>
              <a:t>TYPES OF NERVES</a:t>
            </a:r>
            <a:endParaRPr lang="en-US" sz="3200" b="1" dirty="0">
              <a:solidFill>
                <a:srgbClr val="FF0000"/>
              </a:solidFill>
              <a:latin typeface="Arial" pitchFamily="34" charset="0"/>
              <a:cs typeface="Arial" pitchFamily="34" charset="0"/>
            </a:endParaRPr>
          </a:p>
        </p:txBody>
      </p:sp>
      <p:sp>
        <p:nvSpPr>
          <p:cNvPr id="5" name="Rectangle 4"/>
          <p:cNvSpPr/>
          <p:nvPr/>
        </p:nvSpPr>
        <p:spPr>
          <a:xfrm>
            <a:off x="228600" y="914400"/>
            <a:ext cx="8686800" cy="381000"/>
          </a:xfrm>
          <a:prstGeom prst="rect">
            <a:avLst/>
          </a:prstGeom>
          <a:solidFill>
            <a:srgbClr val="00FFCC"/>
          </a:solidFill>
          <a:ln>
            <a:solidFill>
              <a:srgbClr val="00FFCC"/>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smtClean="0">
                <a:latin typeface="Arial" pitchFamily="34" charset="0"/>
                <a:cs typeface="Arial" pitchFamily="34" charset="0"/>
              </a:rPr>
              <a:t>Nerves are divided into three types:</a:t>
            </a:r>
            <a:endParaRPr lang="en-US" sz="2400" b="1" dirty="0">
              <a:solidFill>
                <a:schemeClr val="accent2">
                  <a:lumMod val="75000"/>
                </a:schemeClr>
              </a:solidFill>
              <a:latin typeface="Arial" pitchFamily="34" charset="0"/>
              <a:cs typeface="Arial" pitchFamily="34" charset="0"/>
            </a:endParaRPr>
          </a:p>
        </p:txBody>
      </p:sp>
      <p:sp>
        <p:nvSpPr>
          <p:cNvPr id="6" name="Rectangle 5"/>
          <p:cNvSpPr/>
          <p:nvPr/>
        </p:nvSpPr>
        <p:spPr>
          <a:xfrm>
            <a:off x="3200400" y="1371600"/>
            <a:ext cx="2743200" cy="609600"/>
          </a:xfrm>
          <a:prstGeom prst="rect">
            <a:avLst/>
          </a:prstGeom>
          <a:solidFill>
            <a:srgbClr val="FFFF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600" b="1" dirty="0" smtClean="0">
                <a:solidFill>
                  <a:srgbClr val="C00000"/>
                </a:solidFill>
              </a:rPr>
              <a:t>NERVE</a:t>
            </a:r>
            <a:endParaRPr lang="en-US" sz="3600" b="1" dirty="0">
              <a:solidFill>
                <a:srgbClr val="C00000"/>
              </a:solidFill>
            </a:endParaRPr>
          </a:p>
        </p:txBody>
      </p:sp>
      <p:sp>
        <p:nvSpPr>
          <p:cNvPr id="7" name="Rectangle 6"/>
          <p:cNvSpPr/>
          <p:nvPr/>
        </p:nvSpPr>
        <p:spPr>
          <a:xfrm>
            <a:off x="3276600" y="3124200"/>
            <a:ext cx="2743200" cy="3733800"/>
          </a:xfrm>
          <a:prstGeom prst="rect">
            <a:avLst/>
          </a:prstGeom>
          <a:solidFill>
            <a:srgbClr val="00FFCC"/>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t"/>
          <a:lstStyle/>
          <a:p>
            <a:pPr algn="ctr"/>
            <a:r>
              <a:rPr lang="en-US" sz="2000" b="1" dirty="0" smtClean="0">
                <a:latin typeface="Arial" pitchFamily="34" charset="0"/>
                <a:cs typeface="Arial" pitchFamily="34" charset="0"/>
              </a:rPr>
              <a:t>It contain motor neurons, e.g., cranial nerves (leading from the brain) (carry nerve impulse from brain and spinal cord to the body parts like muscles and glands.</a:t>
            </a:r>
            <a:endParaRPr lang="en-US" sz="2000" b="1" dirty="0">
              <a:solidFill>
                <a:schemeClr val="tx1"/>
              </a:solidFill>
              <a:latin typeface="Arial" pitchFamily="34" charset="0"/>
              <a:cs typeface="Arial" pitchFamily="34" charset="0"/>
            </a:endParaRPr>
          </a:p>
        </p:txBody>
      </p:sp>
      <p:sp>
        <p:nvSpPr>
          <p:cNvPr id="8" name="Rectangle 7"/>
          <p:cNvSpPr/>
          <p:nvPr/>
        </p:nvSpPr>
        <p:spPr>
          <a:xfrm>
            <a:off x="6172200" y="3124200"/>
            <a:ext cx="2743200" cy="3733800"/>
          </a:xfrm>
          <a:prstGeom prst="rect">
            <a:avLst/>
          </a:prstGeom>
          <a:solidFill>
            <a:srgbClr val="00FFCC"/>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t"/>
          <a:lstStyle/>
          <a:p>
            <a:pPr algn="ctr"/>
            <a:r>
              <a:rPr lang="en-US" sz="2000" b="1" dirty="0" smtClean="0">
                <a:latin typeface="Arial" pitchFamily="34" charset="0"/>
                <a:cs typeface="Arial" pitchFamily="34" charset="0"/>
              </a:rPr>
              <a:t>It contain both sensory and motor neurons, e.g., Spinal nerves (leading from the spinal cord.)</a:t>
            </a:r>
            <a:endParaRPr lang="en-US" sz="2000" b="1" dirty="0">
              <a:latin typeface="Arial" pitchFamily="34" charset="0"/>
              <a:cs typeface="Arial" pitchFamily="34" charset="0"/>
            </a:endParaRPr>
          </a:p>
        </p:txBody>
      </p:sp>
      <p:cxnSp>
        <p:nvCxnSpPr>
          <p:cNvPr id="9" name="Straight Arrow Connector 8"/>
          <p:cNvCxnSpPr/>
          <p:nvPr/>
        </p:nvCxnSpPr>
        <p:spPr>
          <a:xfrm rot="5400000">
            <a:off x="4456906" y="2095500"/>
            <a:ext cx="2293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828800" y="2209800"/>
            <a:ext cx="54864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7162006"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1676400"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457200" y="2514600"/>
            <a:ext cx="2438400" cy="609600"/>
          </a:xfrm>
          <a:prstGeom prst="rect">
            <a:avLst/>
          </a:prstGeom>
          <a:solidFill>
            <a:schemeClr val="accent6">
              <a:lumMod val="60000"/>
              <a:lumOff val="4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200" b="1" dirty="0" smtClean="0">
                <a:solidFill>
                  <a:schemeClr val="tx1"/>
                </a:solidFill>
                <a:latin typeface="Arial" pitchFamily="34" charset="0"/>
                <a:cs typeface="Arial" pitchFamily="34" charset="0"/>
              </a:rPr>
              <a:t>Sensory Nerves</a:t>
            </a:r>
          </a:p>
        </p:txBody>
      </p:sp>
      <p:cxnSp>
        <p:nvCxnSpPr>
          <p:cNvPr id="14" name="Straight Arrow Connector 13"/>
          <p:cNvCxnSpPr/>
          <p:nvPr/>
        </p:nvCxnSpPr>
        <p:spPr>
          <a:xfrm rot="5400000">
            <a:off x="4419600"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6477000" y="2514600"/>
            <a:ext cx="2209800" cy="533400"/>
          </a:xfrm>
          <a:prstGeom prst="rect">
            <a:avLst/>
          </a:prstGeom>
          <a:solidFill>
            <a:srgbClr val="ECD340"/>
          </a:solidFill>
          <a:ln>
            <a:solidFill>
              <a:srgbClr val="FFC00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2200" b="1" dirty="0" smtClean="0">
                <a:solidFill>
                  <a:schemeClr val="tx1"/>
                </a:solidFill>
                <a:latin typeface="Arial" pitchFamily="34" charset="0"/>
                <a:cs typeface="Arial" pitchFamily="34" charset="0"/>
              </a:rPr>
              <a:t>Mixed nerves</a:t>
            </a:r>
            <a:endParaRPr lang="en-US" sz="2200" b="1" dirty="0">
              <a:solidFill>
                <a:srgbClr val="C00000"/>
              </a:solidFill>
              <a:latin typeface="Arial" pitchFamily="34" charset="0"/>
              <a:cs typeface="Arial" pitchFamily="34" charset="0"/>
            </a:endParaRPr>
          </a:p>
        </p:txBody>
      </p:sp>
      <p:sp>
        <p:nvSpPr>
          <p:cNvPr id="16" name="Rectangle 15"/>
          <p:cNvSpPr/>
          <p:nvPr/>
        </p:nvSpPr>
        <p:spPr>
          <a:xfrm>
            <a:off x="3505200" y="2514600"/>
            <a:ext cx="2209800" cy="533400"/>
          </a:xfrm>
          <a:prstGeom prst="rect">
            <a:avLst/>
          </a:prstGeom>
          <a:solidFill>
            <a:schemeClr val="tx2">
              <a:lumMod val="20000"/>
              <a:lumOff val="80000"/>
            </a:schemeClr>
          </a:solidFill>
          <a:ln>
            <a:solidFill>
              <a:schemeClr val="accent4">
                <a:lumMod val="40000"/>
                <a:lumOff val="6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2200" b="1" dirty="0" smtClean="0">
                <a:solidFill>
                  <a:schemeClr val="tx1"/>
                </a:solidFill>
                <a:latin typeface="Arial" pitchFamily="34" charset="0"/>
                <a:cs typeface="Arial" pitchFamily="34" charset="0"/>
              </a:rPr>
              <a:t>Motor Nerves</a:t>
            </a:r>
            <a:endParaRPr lang="en-US" sz="2200" b="1" dirty="0">
              <a:solidFill>
                <a:srgbClr val="C00000"/>
              </a:solidFill>
              <a:latin typeface="Arial" pitchFamily="34" charset="0"/>
              <a:cs typeface="Arial" pitchFamily="34" charset="0"/>
            </a:endParaRPr>
          </a:p>
        </p:txBody>
      </p:sp>
      <p:sp>
        <p:nvSpPr>
          <p:cNvPr id="17" name="Rectangle 16"/>
          <p:cNvSpPr/>
          <p:nvPr/>
        </p:nvSpPr>
        <p:spPr>
          <a:xfrm>
            <a:off x="228600" y="3124200"/>
            <a:ext cx="2895600" cy="3733800"/>
          </a:xfrm>
          <a:prstGeom prst="rect">
            <a:avLst/>
          </a:prstGeom>
          <a:solidFill>
            <a:srgbClr val="00FFCC"/>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t"/>
          <a:lstStyle/>
          <a:p>
            <a:pPr algn="ctr"/>
            <a:r>
              <a:rPr lang="en-US" sz="2000" b="1" dirty="0" smtClean="0">
                <a:latin typeface="Arial" pitchFamily="34" charset="0"/>
                <a:cs typeface="Arial" pitchFamily="34" charset="0"/>
              </a:rPr>
              <a:t>It contain only sensory neurons, e. g, the optic nerve that transmits impulses from the retina of the eye to the brain. (carry nerve impulse from different parts of the body to brain parts of the body to brain and spinal cord.</a:t>
            </a:r>
            <a:endParaRPr lang="en-US" sz="2000" b="1" dirty="0">
              <a:latin typeface="Arial" pitchFamily="34" charset="0"/>
              <a:cs typeface="Arial" pitchFamily="34" charset="0"/>
            </a:endParaRPr>
          </a:p>
        </p:txBody>
      </p:sp>
    </p:spTree>
  </p:cSld>
  <p:clrMapOvr>
    <a:masterClrMapping/>
  </p:clrMapOvr>
  <p:transition advClick="0" advTm="2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 name="Rectangle 2"/>
          <p:cNvSpPr/>
          <p:nvPr/>
        </p:nvSpPr>
        <p:spPr>
          <a:xfrm>
            <a:off x="0" y="0"/>
            <a:ext cx="9144000" cy="6858000"/>
          </a:xfrm>
          <a:prstGeom prst="rect">
            <a:avLst/>
          </a:prstGeom>
          <a:solidFill>
            <a:srgbClr val="00FFCC"/>
          </a:solidFill>
          <a:ln>
            <a:solidFill>
              <a:srgbClr val="00FFCC"/>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7" name="Frame 6"/>
          <p:cNvSpPr/>
          <p:nvPr/>
        </p:nvSpPr>
        <p:spPr>
          <a:xfrm>
            <a:off x="0" y="0"/>
            <a:ext cx="9144000" cy="838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Arial" pitchFamily="34" charset="0"/>
                <a:cs typeface="Arial" pitchFamily="34" charset="0"/>
              </a:rPr>
              <a:t>TYPES OF NERVES</a:t>
            </a:r>
            <a:endParaRPr lang="en-US" sz="3200" b="1" dirty="0">
              <a:solidFill>
                <a:srgbClr val="FF0000"/>
              </a:solidFill>
              <a:latin typeface="Arial" pitchFamily="34" charset="0"/>
              <a:cs typeface="Arial" pitchFamily="34" charset="0"/>
            </a:endParaRPr>
          </a:p>
        </p:txBody>
      </p:sp>
      <p:pic>
        <p:nvPicPr>
          <p:cNvPr id="5" name="Picture 4" descr="NERV.png"/>
          <p:cNvPicPr>
            <a:picLocks noChangeAspect="1"/>
          </p:cNvPicPr>
          <p:nvPr/>
        </p:nvPicPr>
        <p:blipFill>
          <a:blip r:embed="rId2"/>
          <a:stretch>
            <a:fillRect/>
          </a:stretch>
        </p:blipFill>
        <p:spPr>
          <a:xfrm>
            <a:off x="152400" y="838200"/>
            <a:ext cx="6019800" cy="5791200"/>
          </a:xfrm>
          <a:prstGeom prst="rect">
            <a:avLst/>
          </a:prstGeom>
        </p:spPr>
      </p:pic>
      <p:sp>
        <p:nvSpPr>
          <p:cNvPr id="6" name="Rectangle 5"/>
          <p:cNvSpPr/>
          <p:nvPr/>
        </p:nvSpPr>
        <p:spPr>
          <a:xfrm>
            <a:off x="6172200" y="914400"/>
            <a:ext cx="2819400" cy="5715000"/>
          </a:xfrm>
          <a:prstGeom prst="rect">
            <a:avLst/>
          </a:prstGeom>
          <a:solidFill>
            <a:srgbClr val="00FFCC"/>
          </a:solidFill>
          <a:ln>
            <a:solidFill>
              <a:srgbClr val="00FFCC"/>
            </a:solidFill>
          </a:ln>
        </p:spPr>
        <p:style>
          <a:lnRef idx="1">
            <a:schemeClr val="accent1"/>
          </a:lnRef>
          <a:fillRef idx="2">
            <a:schemeClr val="accent1"/>
          </a:fillRef>
          <a:effectRef idx="1">
            <a:schemeClr val="accent1"/>
          </a:effectRef>
          <a:fontRef idx="minor">
            <a:schemeClr val="dk1"/>
          </a:fontRef>
        </p:style>
        <p:txBody>
          <a:bodyPr rtlCol="0" anchor="t"/>
          <a:lstStyle/>
          <a:p>
            <a:r>
              <a:rPr lang="en-US" sz="2200" b="1" dirty="0" smtClean="0">
                <a:latin typeface="Arial" pitchFamily="34" charset="0"/>
                <a:cs typeface="Arial" pitchFamily="34" charset="0"/>
              </a:rPr>
              <a:t>Sensory neurons send impulses from receptors towards Central Nervous System (CNS). Connecting neurons provide the link between sensory and motor neurons. Motor neurons carry impulses from connecting neurons (with CNS) to the muscles and glands.</a:t>
            </a:r>
            <a:endParaRPr lang="en-US" sz="2200" b="1" dirty="0">
              <a:latin typeface="Arial" pitchFamily="34" charset="0"/>
              <a:cs typeface="Arial" pitchFamily="34" charset="0"/>
            </a:endParaRPr>
          </a:p>
        </p:txBody>
      </p:sp>
    </p:spTree>
  </p:cSld>
  <p:clrMapOvr>
    <a:masterClrMapping/>
  </p:clrMapOvr>
  <p:transition advClick="0" advTm="33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a:p>
        </p:txBody>
      </p:sp>
      <p:sp>
        <p:nvSpPr>
          <p:cNvPr id="10" name="Rectangle 9"/>
          <p:cNvSpPr/>
          <p:nvPr/>
        </p:nvSpPr>
        <p:spPr>
          <a:xfrm>
            <a:off x="0" y="0"/>
            <a:ext cx="9144000" cy="6858000"/>
          </a:xfrm>
          <a:prstGeom prst="rect">
            <a:avLst/>
          </a:prstGeom>
          <a:solidFill>
            <a:srgbClr val="00FFCC"/>
          </a:solidFill>
          <a:ln>
            <a:solidFill>
              <a:srgbClr val="00FFCC"/>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a:p>
        </p:txBody>
      </p:sp>
      <p:sp>
        <p:nvSpPr>
          <p:cNvPr id="11" name="Frame 10"/>
          <p:cNvSpPr/>
          <p:nvPr/>
        </p:nvSpPr>
        <p:spPr>
          <a:xfrm>
            <a:off x="0" y="0"/>
            <a:ext cx="9144000" cy="838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Arial" pitchFamily="34" charset="0"/>
                <a:cs typeface="Arial" pitchFamily="34" charset="0"/>
              </a:rPr>
              <a:t>Functions of the nerves</a:t>
            </a:r>
            <a:endParaRPr lang="en-US" sz="3200" b="1" dirty="0">
              <a:solidFill>
                <a:srgbClr val="FF0000"/>
              </a:solidFill>
              <a:latin typeface="Arial" pitchFamily="34" charset="0"/>
              <a:cs typeface="Arial" pitchFamily="34" charset="0"/>
            </a:endParaRPr>
          </a:p>
        </p:txBody>
      </p:sp>
      <p:sp>
        <p:nvSpPr>
          <p:cNvPr id="12" name="Rectangle 1"/>
          <p:cNvSpPr>
            <a:spLocks noChangeArrowheads="1"/>
          </p:cNvSpPr>
          <p:nvPr/>
        </p:nvSpPr>
        <p:spPr bwMode="auto">
          <a:xfrm>
            <a:off x="304800" y="923865"/>
            <a:ext cx="86106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spcBef>
                <a:spcPct val="0"/>
              </a:spcBef>
              <a:spcAft>
                <a:spcPct val="0"/>
              </a:spcAft>
              <a:buClrTx/>
              <a:buSzTx/>
              <a:buFontTx/>
              <a:buChar char="•"/>
              <a:tabLst/>
            </a:pPr>
            <a:r>
              <a:rPr kumimoji="0" lang="en-US"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Receive stimuli from the environment. In multicellular organisms, this is done by modified nerve cells called </a:t>
            </a:r>
            <a:r>
              <a:rPr kumimoji="0" lang="en-US" sz="20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receptors.</a:t>
            </a:r>
            <a:endParaRPr kumimoji="0" lang="en-US" sz="20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spcBef>
                <a:spcPct val="0"/>
              </a:spcBef>
              <a:spcAft>
                <a:spcPct val="0"/>
              </a:spcAft>
              <a:buClrTx/>
              <a:buSzTx/>
              <a:buFontTx/>
              <a:buChar char="•"/>
              <a:tabLst/>
            </a:pPr>
            <a:r>
              <a:rPr kumimoji="0" lang="en-US"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Convert the stimuli into the form of electrical impulses a process called </a:t>
            </a:r>
            <a:r>
              <a:rPr kumimoji="0" lang="en-US" sz="20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transduction</a:t>
            </a:r>
            <a:r>
              <a:rPr kumimoji="0" lang="en-US"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spcBef>
                <a:spcPct val="0"/>
              </a:spcBef>
              <a:spcAft>
                <a:spcPct val="0"/>
              </a:spcAft>
              <a:buClrTx/>
              <a:buSzTx/>
              <a:buFontTx/>
              <a:buChar char="•"/>
              <a:tabLst/>
            </a:pPr>
            <a:r>
              <a:rPr kumimoji="0" lang="en-US"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Transmit them , often over considerable distance to other specialised cells called</a:t>
            </a:r>
            <a:r>
              <a:rPr kumimoji="0" lang="en-US" sz="20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Effectors</a:t>
            </a:r>
            <a:r>
              <a:rPr kumimoji="0" lang="en-US"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which are capable of producing an appropriate response.</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13" name="Frame 12"/>
          <p:cNvSpPr/>
          <p:nvPr/>
        </p:nvSpPr>
        <p:spPr>
          <a:xfrm>
            <a:off x="0" y="3276600"/>
            <a:ext cx="9144000" cy="838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Arial" pitchFamily="34" charset="0"/>
                <a:cs typeface="Arial" pitchFamily="34" charset="0"/>
              </a:rPr>
              <a:t>Nerve impulses</a:t>
            </a:r>
          </a:p>
        </p:txBody>
      </p:sp>
      <p:sp>
        <p:nvSpPr>
          <p:cNvPr id="14" name="Rectangle 1"/>
          <p:cNvSpPr>
            <a:spLocks noChangeArrowheads="1"/>
          </p:cNvSpPr>
          <p:nvPr/>
        </p:nvSpPr>
        <p:spPr bwMode="auto">
          <a:xfrm>
            <a:off x="304800" y="4191000"/>
            <a:ext cx="86106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000" b="1" dirty="0" smtClean="0">
                <a:latin typeface="Arial" pitchFamily="34" charset="0"/>
                <a:cs typeface="Arial" pitchFamily="34" charset="0"/>
              </a:rPr>
              <a:t> Unlike the electrical impulses that are sent along the telephone line, nerve impulses are caused by chemical changes in and around the neuron.</a:t>
            </a:r>
          </a:p>
          <a:p>
            <a:endParaRPr lang="en-US" sz="2000" b="1" dirty="0" smtClean="0">
              <a:latin typeface="Arial" pitchFamily="34" charset="0"/>
              <a:cs typeface="Arial" pitchFamily="34" charset="0"/>
            </a:endParaRPr>
          </a:p>
          <a:p>
            <a:r>
              <a:rPr lang="en-US" sz="2000" b="1" dirty="0" smtClean="0">
                <a:latin typeface="Arial" pitchFamily="34" charset="0"/>
                <a:cs typeface="Arial" pitchFamily="34" charset="0"/>
              </a:rPr>
              <a:t>Nerve impulses travel rapidly in one direction, starting at the dendrites and finishing at the end of the axon.</a:t>
            </a:r>
          </a:p>
        </p:txBody>
      </p:sp>
    </p:spTree>
  </p:cSld>
  <p:clrMapOvr>
    <a:masterClrMapping/>
  </p:clrMapOvr>
  <p:transition advClick="0" advTm="62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a:p>
        </p:txBody>
      </p:sp>
      <p:sp>
        <p:nvSpPr>
          <p:cNvPr id="3" name="Rectangle 2"/>
          <p:cNvSpPr/>
          <p:nvPr/>
        </p:nvSpPr>
        <p:spPr>
          <a:xfrm>
            <a:off x="0" y="0"/>
            <a:ext cx="9144000" cy="6858000"/>
          </a:xfrm>
          <a:prstGeom prst="rect">
            <a:avLst/>
          </a:prstGeom>
          <a:solidFill>
            <a:srgbClr val="00FFCC"/>
          </a:solidFill>
          <a:ln>
            <a:solidFill>
              <a:srgbClr val="00FFCC"/>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a:p>
        </p:txBody>
      </p:sp>
      <p:sp>
        <p:nvSpPr>
          <p:cNvPr id="4" name="Frame 3"/>
          <p:cNvSpPr/>
          <p:nvPr/>
        </p:nvSpPr>
        <p:spPr>
          <a:xfrm>
            <a:off x="0" y="0"/>
            <a:ext cx="9144000" cy="11430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Arial" pitchFamily="34" charset="0"/>
                <a:cs typeface="Arial" pitchFamily="34" charset="0"/>
              </a:rPr>
              <a:t>Activity 6 : </a:t>
            </a:r>
            <a:r>
              <a:rPr lang="en-US" sz="2000" b="1" dirty="0" smtClean="0">
                <a:solidFill>
                  <a:schemeClr val="tx1"/>
                </a:solidFill>
                <a:latin typeface="Arial" pitchFamily="34" charset="0"/>
                <a:cs typeface="Arial" pitchFamily="34" charset="0"/>
              </a:rPr>
              <a:t>To understand the network of various types of nerves in our body</a:t>
            </a:r>
            <a:endParaRPr lang="en-US" sz="3200" b="1" dirty="0">
              <a:solidFill>
                <a:schemeClr val="tx1"/>
              </a:solidFill>
              <a:latin typeface="Arial" pitchFamily="34" charset="0"/>
              <a:cs typeface="Arial" pitchFamily="34" charset="0"/>
            </a:endParaRPr>
          </a:p>
        </p:txBody>
      </p:sp>
      <p:pic>
        <p:nvPicPr>
          <p:cNvPr id="7" name="Picture 6" descr="WhatsApp Image 2020-07-07 at 9.19.47 PM (1).jpeg"/>
          <p:cNvPicPr>
            <a:picLocks noChangeAspect="1"/>
          </p:cNvPicPr>
          <p:nvPr/>
        </p:nvPicPr>
        <p:blipFill>
          <a:blip r:embed="rId2"/>
          <a:stretch>
            <a:fillRect/>
          </a:stretch>
        </p:blipFill>
        <p:spPr>
          <a:xfrm>
            <a:off x="1905000" y="1143000"/>
            <a:ext cx="5638800" cy="5715000"/>
          </a:xfrm>
          <a:prstGeom prst="rect">
            <a:avLst/>
          </a:prstGeom>
        </p:spPr>
      </p:pic>
    </p:spTree>
  </p:cSld>
  <p:clrMapOvr>
    <a:masterClrMapping/>
  </p:clrMapOvr>
  <p:transition advClick="0" advTm="30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00FFCC"/>
          </a:solidFill>
        </p:spPr>
        <p:style>
          <a:lnRef idx="1">
            <a:schemeClr val="accent3"/>
          </a:lnRef>
          <a:fillRef idx="2">
            <a:schemeClr val="accent3"/>
          </a:fillRef>
          <a:effectRef idx="1">
            <a:schemeClr val="accent3"/>
          </a:effectRef>
          <a:fontRef idx="minor">
            <a:schemeClr val="dk1"/>
          </a:fontRef>
        </p:style>
        <p:txBody>
          <a:bodyPr rtlCol="0" anchor="ctr"/>
          <a:lstStyle/>
          <a:p>
            <a:pPr>
              <a:buFont typeface="Arial" pitchFamily="34" charset="0"/>
              <a:buChar char="•"/>
            </a:pPr>
            <a:endParaRPr lang="en-US" b="1" dirty="0" smtClean="0">
              <a:solidFill>
                <a:srgbClr val="FFC000"/>
              </a:solidFill>
              <a:latin typeface="Arial" pitchFamily="34" charset="0"/>
              <a:cs typeface="Arial" pitchFamily="34" charset="0"/>
            </a:endParaRPr>
          </a:p>
        </p:txBody>
      </p:sp>
      <p:sp>
        <p:nvSpPr>
          <p:cNvPr id="9" name="Frame 8"/>
          <p:cNvSpPr/>
          <p:nvPr/>
        </p:nvSpPr>
        <p:spPr>
          <a:xfrm>
            <a:off x="0" y="0"/>
            <a:ext cx="9144000" cy="838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Arial" pitchFamily="34" charset="0"/>
                <a:cs typeface="Arial" pitchFamily="34" charset="0"/>
              </a:rPr>
              <a:t>AUTONOMIC NERVOUS SYSTEM (ANS)</a:t>
            </a:r>
            <a:endParaRPr lang="en-US" sz="3200" b="1" dirty="0">
              <a:solidFill>
                <a:srgbClr val="FF0000"/>
              </a:solidFill>
              <a:latin typeface="Arial" pitchFamily="34" charset="0"/>
              <a:cs typeface="Arial" pitchFamily="34" charset="0"/>
            </a:endParaRPr>
          </a:p>
        </p:txBody>
      </p:sp>
      <p:sp>
        <p:nvSpPr>
          <p:cNvPr id="11" name="Rectangle 10"/>
          <p:cNvSpPr/>
          <p:nvPr/>
        </p:nvSpPr>
        <p:spPr>
          <a:xfrm>
            <a:off x="1828800" y="990600"/>
            <a:ext cx="5486400" cy="609600"/>
          </a:xfrm>
          <a:prstGeom prst="rect">
            <a:avLst/>
          </a:prstGeom>
          <a:solidFill>
            <a:srgbClr val="FFFF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600" b="1" dirty="0" smtClean="0">
                <a:solidFill>
                  <a:srgbClr val="C00000"/>
                </a:solidFill>
              </a:rPr>
              <a:t>Autonomic Nervous System</a:t>
            </a:r>
            <a:endParaRPr lang="en-US" sz="3600" b="1" dirty="0">
              <a:solidFill>
                <a:srgbClr val="C00000"/>
              </a:solidFill>
            </a:endParaRPr>
          </a:p>
        </p:txBody>
      </p:sp>
      <p:cxnSp>
        <p:nvCxnSpPr>
          <p:cNvPr id="13" name="Straight Connector 12"/>
          <p:cNvCxnSpPr/>
          <p:nvPr/>
        </p:nvCxnSpPr>
        <p:spPr>
          <a:xfrm>
            <a:off x="2286000" y="2133600"/>
            <a:ext cx="4572000" cy="143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2018803" y="2400003"/>
            <a:ext cx="534194" cy="13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381000" y="2667000"/>
            <a:ext cx="3733800" cy="762000"/>
          </a:xfrm>
          <a:prstGeom prst="rect">
            <a:avLst/>
          </a:prstGeom>
          <a:solidFill>
            <a:schemeClr val="accent6">
              <a:lumMod val="60000"/>
              <a:lumOff val="4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200" b="1" dirty="0" smtClean="0">
                <a:solidFill>
                  <a:schemeClr val="tx1"/>
                </a:solidFill>
                <a:latin typeface="Arial" pitchFamily="34" charset="0"/>
                <a:cs typeface="Arial" pitchFamily="34" charset="0"/>
              </a:rPr>
              <a:t>Sympathetic System</a:t>
            </a:r>
          </a:p>
          <a:p>
            <a:pPr algn="ctr"/>
            <a:r>
              <a:rPr lang="en-US" sz="2200" b="1" dirty="0" smtClean="0">
                <a:solidFill>
                  <a:schemeClr val="tx1"/>
                </a:solidFill>
                <a:latin typeface="Arial" pitchFamily="34" charset="0"/>
                <a:cs typeface="Arial" pitchFamily="34" charset="0"/>
              </a:rPr>
              <a:t>(Stimulatory in action)</a:t>
            </a:r>
          </a:p>
        </p:txBody>
      </p:sp>
      <p:sp>
        <p:nvSpPr>
          <p:cNvPr id="17" name="Rectangle 16"/>
          <p:cNvSpPr/>
          <p:nvPr/>
        </p:nvSpPr>
        <p:spPr>
          <a:xfrm>
            <a:off x="4953000" y="2667000"/>
            <a:ext cx="3810000" cy="762000"/>
          </a:xfrm>
          <a:prstGeom prst="rect">
            <a:avLst/>
          </a:prstGeom>
          <a:solidFill>
            <a:srgbClr val="ECD340"/>
          </a:solidFill>
          <a:ln>
            <a:solidFill>
              <a:srgbClr val="ECD34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2200" b="1" dirty="0" smtClean="0">
                <a:solidFill>
                  <a:schemeClr val="tx1"/>
                </a:solidFill>
                <a:latin typeface="Arial" pitchFamily="34" charset="0"/>
                <a:cs typeface="Arial" pitchFamily="34" charset="0"/>
              </a:rPr>
              <a:t>Parasympathetic System</a:t>
            </a:r>
          </a:p>
          <a:p>
            <a:pPr algn="ctr"/>
            <a:r>
              <a:rPr lang="en-US" sz="2200" b="1" dirty="0" smtClean="0">
                <a:solidFill>
                  <a:schemeClr val="tx1"/>
                </a:solidFill>
                <a:latin typeface="Arial" pitchFamily="34" charset="0"/>
                <a:cs typeface="Arial" pitchFamily="34" charset="0"/>
              </a:rPr>
              <a:t>(inhibitory in action)</a:t>
            </a:r>
            <a:endParaRPr lang="en-US" sz="2200" b="1" dirty="0">
              <a:solidFill>
                <a:srgbClr val="C00000"/>
              </a:solidFill>
              <a:latin typeface="Arial" pitchFamily="34" charset="0"/>
              <a:cs typeface="Arial" pitchFamily="34" charset="0"/>
            </a:endParaRPr>
          </a:p>
        </p:txBody>
      </p:sp>
      <p:sp>
        <p:nvSpPr>
          <p:cNvPr id="27" name="Rectangle 1"/>
          <p:cNvSpPr>
            <a:spLocks noChangeArrowheads="1"/>
          </p:cNvSpPr>
          <p:nvPr/>
        </p:nvSpPr>
        <p:spPr bwMode="auto">
          <a:xfrm>
            <a:off x="304800" y="4114800"/>
            <a:ext cx="8610600" cy="16158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nSpc>
                <a:spcPct val="150000"/>
              </a:lnSpc>
            </a:pPr>
            <a:r>
              <a:rPr lang="en-US" sz="2200" b="1" dirty="0" smtClean="0">
                <a:latin typeface="Arial" pitchFamily="34" charset="0"/>
                <a:cs typeface="Arial" pitchFamily="34" charset="0"/>
              </a:rPr>
              <a:t>The activities of internal organs like heart, blood vessels, smooth muscles, glands are controlled by another specific set of nerves that form the autonomic nervous system.</a:t>
            </a:r>
          </a:p>
        </p:txBody>
      </p:sp>
      <p:cxnSp>
        <p:nvCxnSpPr>
          <p:cNvPr id="29" name="Straight Arrow Connector 28"/>
          <p:cNvCxnSpPr/>
          <p:nvPr/>
        </p:nvCxnSpPr>
        <p:spPr>
          <a:xfrm rot="5400000">
            <a:off x="6590209" y="2400003"/>
            <a:ext cx="534194" cy="13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4305597" y="1866603"/>
            <a:ext cx="534194" cy="13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Click="0" advTm="38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5" name="Rectangle 4"/>
          <p:cNvSpPr/>
          <p:nvPr/>
        </p:nvSpPr>
        <p:spPr>
          <a:xfrm>
            <a:off x="0" y="0"/>
            <a:ext cx="9144000" cy="6858000"/>
          </a:xfrm>
          <a:prstGeom prst="rect">
            <a:avLst/>
          </a:prstGeom>
          <a:solidFill>
            <a:schemeClr val="accent3">
              <a:lumMod val="60000"/>
              <a:lumOff val="40000"/>
            </a:schemeClr>
          </a:solidFill>
          <a:ln>
            <a:solidFill>
              <a:srgbClr val="00FFCC"/>
            </a:solid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sz="6600" b="1" dirty="0">
              <a:solidFill>
                <a:srgbClr val="C00000"/>
              </a:solidFill>
              <a:latin typeface="Arial" pitchFamily="34" charset="0"/>
              <a:cs typeface="Arial" pitchFamily="34" charset="0"/>
            </a:endParaRPr>
          </a:p>
        </p:txBody>
      </p:sp>
      <p:sp>
        <p:nvSpPr>
          <p:cNvPr id="6" name="Frame 5"/>
          <p:cNvSpPr/>
          <p:nvPr/>
        </p:nvSpPr>
        <p:spPr>
          <a:xfrm>
            <a:off x="0" y="0"/>
            <a:ext cx="9144000" cy="6858000"/>
          </a:xfrm>
          <a:prstGeom prst="frame">
            <a:avLst/>
          </a:prstGeom>
          <a:solidFill>
            <a:srgbClr val="00FFCC"/>
          </a:solidFill>
          <a:ln>
            <a:solidFill>
              <a:srgbClr val="00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Rectangle 6"/>
          <p:cNvSpPr/>
          <p:nvPr/>
        </p:nvSpPr>
        <p:spPr>
          <a:xfrm>
            <a:off x="838200" y="2667000"/>
            <a:ext cx="7467600" cy="1219200"/>
          </a:xfrm>
          <a:prstGeom prst="rect">
            <a:avLst/>
          </a:prstGeom>
          <a:solidFill>
            <a:srgbClr val="00FFCC"/>
          </a:solidFill>
          <a:ln>
            <a:solidFill>
              <a:srgbClr val="00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rgbClr val="C00000"/>
                </a:solidFill>
                <a:latin typeface="Arial" pitchFamily="34" charset="0"/>
                <a:cs typeface="Arial" pitchFamily="34" charset="0"/>
              </a:rPr>
              <a:t>End of Part – 4.</a:t>
            </a:r>
            <a:endParaRPr lang="en-US" sz="6000" b="1" dirty="0">
              <a:solidFill>
                <a:srgbClr val="C00000"/>
              </a:solidFill>
              <a:latin typeface="Arial" pitchFamily="34" charset="0"/>
              <a:cs typeface="Arial" pitchFamily="34" charset="0"/>
            </a:endParaRPr>
          </a:p>
        </p:txBody>
      </p:sp>
    </p:spTree>
  </p:cSld>
  <p:clrMapOvr>
    <a:masterClrMapping/>
  </p:clrMapOvr>
  <p:transition advClick="0" advTm="4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2" name="Rectangle 31"/>
          <p:cNvSpPr/>
          <p:nvPr/>
        </p:nvSpPr>
        <p:spPr>
          <a:xfrm>
            <a:off x="0" y="0"/>
            <a:ext cx="9144000" cy="6858000"/>
          </a:xfrm>
          <a:prstGeom prst="rect">
            <a:avLst/>
          </a:prstGeom>
          <a:solidFill>
            <a:srgbClr val="00FFCC"/>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3" name="Frame 32"/>
          <p:cNvSpPr/>
          <p:nvPr/>
        </p:nvSpPr>
        <p:spPr>
          <a:xfrm>
            <a:off x="0" y="0"/>
            <a:ext cx="9144000" cy="838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Arial" pitchFamily="34" charset="0"/>
                <a:cs typeface="Arial" pitchFamily="34" charset="0"/>
              </a:rPr>
              <a:t>T</a:t>
            </a:r>
            <a:endParaRPr lang="en-US" sz="2000" dirty="0" smtClean="0">
              <a:solidFill>
                <a:schemeClr val="tx1"/>
              </a:solidFill>
              <a:latin typeface="Arial" pitchFamily="34" charset="0"/>
              <a:cs typeface="Arial" pitchFamily="34" charset="0"/>
            </a:endParaRPr>
          </a:p>
        </p:txBody>
      </p:sp>
      <p:sp>
        <p:nvSpPr>
          <p:cNvPr id="34" name="Rectangle 33"/>
          <p:cNvSpPr/>
          <p:nvPr/>
        </p:nvSpPr>
        <p:spPr>
          <a:xfrm>
            <a:off x="0" y="304800"/>
            <a:ext cx="9144000" cy="6858000"/>
          </a:xfrm>
          <a:prstGeom prst="rect">
            <a:avLst/>
          </a:prstGeom>
          <a:solidFill>
            <a:srgbClr val="00FFCC"/>
          </a:solidFill>
          <a:ln>
            <a:solidFill>
              <a:srgbClr val="00FFCC"/>
            </a:solidFill>
          </a:ln>
        </p:spPr>
        <p:style>
          <a:lnRef idx="1">
            <a:schemeClr val="accent3"/>
          </a:lnRef>
          <a:fillRef idx="2">
            <a:schemeClr val="accent3"/>
          </a:fillRef>
          <a:effectRef idx="1">
            <a:schemeClr val="accent3"/>
          </a:effectRef>
          <a:fontRef idx="minor">
            <a:schemeClr val="dk1"/>
          </a:fontRef>
        </p:style>
        <p:txBody>
          <a:bodyPr rtlCol="0" anchor="ctr"/>
          <a:lstStyle/>
          <a:p>
            <a:pPr>
              <a:buFont typeface="Arial" pitchFamily="34" charset="0"/>
              <a:buChar char="•"/>
            </a:pPr>
            <a:endParaRPr lang="en-US" b="1" dirty="0" smtClean="0">
              <a:solidFill>
                <a:srgbClr val="FFC000"/>
              </a:solidFill>
              <a:latin typeface="Arial" pitchFamily="34" charset="0"/>
              <a:cs typeface="Arial" pitchFamily="34" charset="0"/>
            </a:endParaRPr>
          </a:p>
        </p:txBody>
      </p:sp>
      <p:sp>
        <p:nvSpPr>
          <p:cNvPr id="35" name="Frame 34"/>
          <p:cNvSpPr/>
          <p:nvPr/>
        </p:nvSpPr>
        <p:spPr>
          <a:xfrm>
            <a:off x="0" y="0"/>
            <a:ext cx="9144000" cy="838200"/>
          </a:xfrm>
          <a:prstGeom prst="fram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latin typeface="Arial" pitchFamily="34" charset="0"/>
                <a:cs typeface="Arial" pitchFamily="34" charset="0"/>
              </a:rPr>
              <a:t>NERVES</a:t>
            </a:r>
          </a:p>
        </p:txBody>
      </p:sp>
      <p:sp>
        <p:nvSpPr>
          <p:cNvPr id="36" name="Rectangle 35"/>
          <p:cNvSpPr/>
          <p:nvPr/>
        </p:nvSpPr>
        <p:spPr>
          <a:xfrm>
            <a:off x="5181600" y="914400"/>
            <a:ext cx="3810000" cy="5715000"/>
          </a:xfrm>
          <a:prstGeom prst="rect">
            <a:avLst/>
          </a:prstGeom>
          <a:solidFill>
            <a:srgbClr val="00FFCC"/>
          </a:solidFill>
          <a:ln>
            <a:solidFill>
              <a:srgbClr val="00FFCC"/>
            </a:solidFill>
          </a:ln>
        </p:spPr>
        <p:style>
          <a:lnRef idx="1">
            <a:schemeClr val="accent1"/>
          </a:lnRef>
          <a:fillRef idx="2">
            <a:schemeClr val="accent1"/>
          </a:fillRef>
          <a:effectRef idx="1">
            <a:schemeClr val="accent1"/>
          </a:effectRef>
          <a:fontRef idx="minor">
            <a:schemeClr val="dk1"/>
          </a:fontRef>
        </p:style>
        <p:txBody>
          <a:bodyPr rtlCol="0" anchor="t"/>
          <a:lstStyle/>
          <a:p>
            <a:pPr>
              <a:lnSpc>
                <a:spcPct val="150000"/>
              </a:lnSpc>
            </a:pPr>
            <a:r>
              <a:rPr lang="en-US" b="1" dirty="0" smtClean="0">
                <a:solidFill>
                  <a:schemeClr val="tx1"/>
                </a:solidFill>
                <a:latin typeface="Arial" pitchFamily="34" charset="0"/>
                <a:cs typeface="Arial" pitchFamily="34" charset="0"/>
              </a:rPr>
              <a:t>Neurons (nerve fibres) group together to form a nerve. A nerve is formed of a bundle of axons (nerve fibres) which are enclosed in a tubular medullary sheath. This sheath over the axon acts like an insulation and prevents mixing of impulses (signals) in the adjacent fibres. Nerves are spread out in all parts of the body.</a:t>
            </a:r>
            <a:endParaRPr lang="en-US" b="1" dirty="0">
              <a:solidFill>
                <a:schemeClr val="tx1"/>
              </a:solidFill>
            </a:endParaRPr>
          </a:p>
        </p:txBody>
      </p:sp>
      <p:pic>
        <p:nvPicPr>
          <p:cNvPr id="37" name="Picture 36" descr="Structure of Nerve fibres.png"/>
          <p:cNvPicPr>
            <a:picLocks noChangeAspect="1"/>
          </p:cNvPicPr>
          <p:nvPr/>
        </p:nvPicPr>
        <p:blipFill>
          <a:blip r:embed="rId2"/>
          <a:stretch>
            <a:fillRect/>
          </a:stretch>
        </p:blipFill>
        <p:spPr>
          <a:xfrm>
            <a:off x="152400" y="914400"/>
            <a:ext cx="4953000" cy="5791200"/>
          </a:xfrm>
          <a:prstGeom prst="rect">
            <a:avLst/>
          </a:prstGeom>
          <a:solidFill>
            <a:srgbClr val="00FFCC"/>
          </a:solidFill>
          <a:ln>
            <a:solidFill>
              <a:srgbClr val="FFFF99"/>
            </a:solidFill>
          </a:ln>
        </p:spPr>
      </p:pic>
    </p:spTree>
  </p:cSld>
  <p:clrMapOvr>
    <a:masterClrMapping/>
  </p:clrMapOvr>
  <p:transition advClick="0" advTm="34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5" name="Rectangle 4"/>
          <p:cNvSpPr/>
          <p:nvPr/>
        </p:nvSpPr>
        <p:spPr>
          <a:xfrm>
            <a:off x="0" y="0"/>
            <a:ext cx="9144000" cy="6858000"/>
          </a:xfrm>
          <a:prstGeom prst="rect">
            <a:avLst/>
          </a:prstGeom>
          <a:solidFill>
            <a:srgbClr val="00FFCC"/>
          </a:solidFill>
          <a:ln>
            <a:solidFill>
              <a:srgbClr val="00FFCC"/>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 name="Frame 5"/>
          <p:cNvSpPr/>
          <p:nvPr/>
        </p:nvSpPr>
        <p:spPr>
          <a:xfrm>
            <a:off x="0" y="0"/>
            <a:ext cx="9144000" cy="838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Arial" pitchFamily="34" charset="0"/>
                <a:cs typeface="Arial" pitchFamily="34" charset="0"/>
              </a:rPr>
              <a:t>TYPES OF NERVES</a:t>
            </a:r>
            <a:endParaRPr lang="en-US" sz="3200" b="1" dirty="0">
              <a:solidFill>
                <a:srgbClr val="FF0000"/>
              </a:solidFill>
              <a:latin typeface="Arial" pitchFamily="34" charset="0"/>
              <a:cs typeface="Arial" pitchFamily="34" charset="0"/>
            </a:endParaRPr>
          </a:p>
        </p:txBody>
      </p:sp>
      <p:sp>
        <p:nvSpPr>
          <p:cNvPr id="10" name="Rectangle 9"/>
          <p:cNvSpPr/>
          <p:nvPr/>
        </p:nvSpPr>
        <p:spPr>
          <a:xfrm>
            <a:off x="228600" y="914400"/>
            <a:ext cx="8686800" cy="381000"/>
          </a:xfrm>
          <a:prstGeom prst="rect">
            <a:avLst/>
          </a:prstGeom>
          <a:solidFill>
            <a:srgbClr val="00FFCC"/>
          </a:solidFill>
          <a:ln>
            <a:solidFill>
              <a:srgbClr val="00FFCC"/>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smtClean="0">
                <a:latin typeface="Arial" pitchFamily="34" charset="0"/>
                <a:cs typeface="Arial" pitchFamily="34" charset="0"/>
              </a:rPr>
              <a:t>Nerves are divided into three types:</a:t>
            </a:r>
            <a:endParaRPr lang="en-US" sz="2400" b="1" dirty="0">
              <a:solidFill>
                <a:schemeClr val="accent2">
                  <a:lumMod val="75000"/>
                </a:schemeClr>
              </a:solidFill>
              <a:latin typeface="Arial" pitchFamily="34" charset="0"/>
              <a:cs typeface="Arial" pitchFamily="34" charset="0"/>
            </a:endParaRPr>
          </a:p>
        </p:txBody>
      </p:sp>
      <p:sp>
        <p:nvSpPr>
          <p:cNvPr id="11" name="Rectangle 10"/>
          <p:cNvSpPr/>
          <p:nvPr/>
        </p:nvSpPr>
        <p:spPr>
          <a:xfrm>
            <a:off x="3200400" y="1371600"/>
            <a:ext cx="2743200" cy="609600"/>
          </a:xfrm>
          <a:prstGeom prst="rect">
            <a:avLst/>
          </a:prstGeom>
          <a:solidFill>
            <a:srgbClr val="FFFF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600" b="1" dirty="0" smtClean="0">
                <a:solidFill>
                  <a:srgbClr val="C00000"/>
                </a:solidFill>
              </a:rPr>
              <a:t>NERVE</a:t>
            </a:r>
            <a:endParaRPr lang="en-US" sz="3600" b="1" dirty="0">
              <a:solidFill>
                <a:srgbClr val="C00000"/>
              </a:solidFill>
            </a:endParaRPr>
          </a:p>
        </p:txBody>
      </p:sp>
      <p:cxnSp>
        <p:nvCxnSpPr>
          <p:cNvPr id="18" name="Straight Arrow Connector 17"/>
          <p:cNvCxnSpPr/>
          <p:nvPr/>
        </p:nvCxnSpPr>
        <p:spPr>
          <a:xfrm rot="5400000">
            <a:off x="4456906" y="2095500"/>
            <a:ext cx="2293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828800" y="2209800"/>
            <a:ext cx="54864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7162006"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a:off x="1676400"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457200" y="2514600"/>
            <a:ext cx="2438400" cy="609600"/>
          </a:xfrm>
          <a:prstGeom prst="rect">
            <a:avLst/>
          </a:prstGeom>
          <a:solidFill>
            <a:schemeClr val="accent6">
              <a:lumMod val="60000"/>
              <a:lumOff val="4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200" b="1" dirty="0" smtClean="0">
              <a:solidFill>
                <a:schemeClr val="tx1"/>
              </a:solidFill>
              <a:latin typeface="Arial" pitchFamily="34" charset="0"/>
              <a:cs typeface="Arial" pitchFamily="34" charset="0"/>
            </a:endParaRPr>
          </a:p>
        </p:txBody>
      </p:sp>
      <p:cxnSp>
        <p:nvCxnSpPr>
          <p:cNvPr id="32" name="Straight Arrow Connector 31"/>
          <p:cNvCxnSpPr/>
          <p:nvPr/>
        </p:nvCxnSpPr>
        <p:spPr>
          <a:xfrm rot="5400000">
            <a:off x="4419600"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6477000" y="2514600"/>
            <a:ext cx="2209800" cy="533400"/>
          </a:xfrm>
          <a:prstGeom prst="rect">
            <a:avLst/>
          </a:prstGeom>
          <a:solidFill>
            <a:srgbClr val="ECD340"/>
          </a:solidFill>
          <a:ln>
            <a:solidFill>
              <a:srgbClr val="FFC000"/>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US" sz="2200" b="1" dirty="0">
              <a:solidFill>
                <a:srgbClr val="C00000"/>
              </a:solidFill>
              <a:latin typeface="Arial" pitchFamily="34" charset="0"/>
              <a:cs typeface="Arial" pitchFamily="34" charset="0"/>
            </a:endParaRPr>
          </a:p>
        </p:txBody>
      </p:sp>
      <p:sp>
        <p:nvSpPr>
          <p:cNvPr id="34" name="Rectangle 33"/>
          <p:cNvSpPr/>
          <p:nvPr/>
        </p:nvSpPr>
        <p:spPr>
          <a:xfrm>
            <a:off x="3505200" y="2514600"/>
            <a:ext cx="2209800" cy="533400"/>
          </a:xfrm>
          <a:prstGeom prst="rect">
            <a:avLst/>
          </a:prstGeom>
          <a:solidFill>
            <a:schemeClr val="tx2">
              <a:lumMod val="20000"/>
              <a:lumOff val="80000"/>
            </a:schemeClr>
          </a:solidFill>
          <a:ln>
            <a:solidFill>
              <a:schemeClr val="accent4">
                <a:lumMod val="40000"/>
                <a:lumOff val="6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US" sz="2200" b="1" dirty="0">
              <a:solidFill>
                <a:srgbClr val="C00000"/>
              </a:solidFill>
              <a:latin typeface="Arial" pitchFamily="34" charset="0"/>
              <a:cs typeface="Arial" pitchFamily="34" charset="0"/>
            </a:endParaRPr>
          </a:p>
        </p:txBody>
      </p:sp>
    </p:spTree>
  </p:cSld>
  <p:clrMapOvr>
    <a:masterClrMapping/>
  </p:clrMapOvr>
  <p:transition advClick="0" advTm="6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 name="Rectangle 2"/>
          <p:cNvSpPr/>
          <p:nvPr/>
        </p:nvSpPr>
        <p:spPr>
          <a:xfrm>
            <a:off x="0" y="0"/>
            <a:ext cx="9144000" cy="6858000"/>
          </a:xfrm>
          <a:prstGeom prst="rect">
            <a:avLst/>
          </a:prstGeom>
          <a:solidFill>
            <a:srgbClr val="00FFCC"/>
          </a:solidFill>
          <a:ln>
            <a:solidFill>
              <a:srgbClr val="00FFCC"/>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4" name="Frame 3"/>
          <p:cNvSpPr/>
          <p:nvPr/>
        </p:nvSpPr>
        <p:spPr>
          <a:xfrm>
            <a:off x="0" y="0"/>
            <a:ext cx="9144000" cy="838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Arial" pitchFamily="34" charset="0"/>
                <a:cs typeface="Arial" pitchFamily="34" charset="0"/>
              </a:rPr>
              <a:t>TYPES OF NERVES</a:t>
            </a:r>
            <a:endParaRPr lang="en-US" sz="3200" b="1" dirty="0">
              <a:solidFill>
                <a:srgbClr val="FF0000"/>
              </a:solidFill>
              <a:latin typeface="Arial" pitchFamily="34" charset="0"/>
              <a:cs typeface="Arial" pitchFamily="34" charset="0"/>
            </a:endParaRPr>
          </a:p>
        </p:txBody>
      </p:sp>
      <p:sp>
        <p:nvSpPr>
          <p:cNvPr id="5" name="Rectangle 4"/>
          <p:cNvSpPr/>
          <p:nvPr/>
        </p:nvSpPr>
        <p:spPr>
          <a:xfrm>
            <a:off x="228600" y="914400"/>
            <a:ext cx="8686800" cy="381000"/>
          </a:xfrm>
          <a:prstGeom prst="rect">
            <a:avLst/>
          </a:prstGeom>
          <a:solidFill>
            <a:srgbClr val="00FFCC"/>
          </a:solidFill>
          <a:ln>
            <a:solidFill>
              <a:srgbClr val="00FFCC"/>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smtClean="0">
                <a:latin typeface="Arial" pitchFamily="34" charset="0"/>
                <a:cs typeface="Arial" pitchFamily="34" charset="0"/>
              </a:rPr>
              <a:t>Nerves are divided into three types:</a:t>
            </a:r>
            <a:endParaRPr lang="en-US" sz="2400" b="1" dirty="0">
              <a:solidFill>
                <a:schemeClr val="accent2">
                  <a:lumMod val="75000"/>
                </a:schemeClr>
              </a:solidFill>
              <a:latin typeface="Arial" pitchFamily="34" charset="0"/>
              <a:cs typeface="Arial" pitchFamily="34" charset="0"/>
            </a:endParaRPr>
          </a:p>
        </p:txBody>
      </p:sp>
      <p:sp>
        <p:nvSpPr>
          <p:cNvPr id="6" name="Rectangle 5"/>
          <p:cNvSpPr/>
          <p:nvPr/>
        </p:nvSpPr>
        <p:spPr>
          <a:xfrm>
            <a:off x="3200400" y="1371600"/>
            <a:ext cx="2743200" cy="609600"/>
          </a:xfrm>
          <a:prstGeom prst="rect">
            <a:avLst/>
          </a:prstGeom>
          <a:solidFill>
            <a:srgbClr val="FFFF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600" b="1" dirty="0" smtClean="0">
                <a:solidFill>
                  <a:srgbClr val="C00000"/>
                </a:solidFill>
              </a:rPr>
              <a:t>NERVE</a:t>
            </a:r>
            <a:endParaRPr lang="en-US" sz="3600" b="1" dirty="0">
              <a:solidFill>
                <a:srgbClr val="C00000"/>
              </a:solidFill>
            </a:endParaRPr>
          </a:p>
        </p:txBody>
      </p:sp>
      <p:cxnSp>
        <p:nvCxnSpPr>
          <p:cNvPr id="7" name="Straight Arrow Connector 6"/>
          <p:cNvCxnSpPr/>
          <p:nvPr/>
        </p:nvCxnSpPr>
        <p:spPr>
          <a:xfrm rot="5400000">
            <a:off x="4456906" y="2095500"/>
            <a:ext cx="2293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2209800"/>
            <a:ext cx="54864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7162006"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1676400"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457200" y="2514600"/>
            <a:ext cx="2438400" cy="609600"/>
          </a:xfrm>
          <a:prstGeom prst="rect">
            <a:avLst/>
          </a:prstGeom>
          <a:solidFill>
            <a:schemeClr val="accent6">
              <a:lumMod val="60000"/>
              <a:lumOff val="4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200" b="1" dirty="0" smtClean="0">
                <a:solidFill>
                  <a:schemeClr val="tx1"/>
                </a:solidFill>
                <a:latin typeface="Arial" pitchFamily="34" charset="0"/>
                <a:cs typeface="Arial" pitchFamily="34" charset="0"/>
              </a:rPr>
              <a:t>Sensory Nerves</a:t>
            </a:r>
          </a:p>
        </p:txBody>
      </p:sp>
      <p:cxnSp>
        <p:nvCxnSpPr>
          <p:cNvPr id="12" name="Straight Arrow Connector 11"/>
          <p:cNvCxnSpPr/>
          <p:nvPr/>
        </p:nvCxnSpPr>
        <p:spPr>
          <a:xfrm rot="5400000">
            <a:off x="4419600"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6477000" y="2514600"/>
            <a:ext cx="2209800" cy="533400"/>
          </a:xfrm>
          <a:prstGeom prst="rect">
            <a:avLst/>
          </a:prstGeom>
          <a:solidFill>
            <a:srgbClr val="ECD340"/>
          </a:solidFill>
          <a:ln>
            <a:solidFill>
              <a:srgbClr val="FFC000"/>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US" sz="2200" b="1" dirty="0">
              <a:solidFill>
                <a:srgbClr val="C00000"/>
              </a:solidFill>
              <a:latin typeface="Arial" pitchFamily="34" charset="0"/>
              <a:cs typeface="Arial" pitchFamily="34" charset="0"/>
            </a:endParaRPr>
          </a:p>
        </p:txBody>
      </p:sp>
      <p:sp>
        <p:nvSpPr>
          <p:cNvPr id="14" name="Rectangle 13"/>
          <p:cNvSpPr/>
          <p:nvPr/>
        </p:nvSpPr>
        <p:spPr>
          <a:xfrm>
            <a:off x="3505200" y="2514600"/>
            <a:ext cx="2209800" cy="533400"/>
          </a:xfrm>
          <a:prstGeom prst="rect">
            <a:avLst/>
          </a:prstGeom>
          <a:solidFill>
            <a:schemeClr val="tx2">
              <a:lumMod val="20000"/>
              <a:lumOff val="80000"/>
            </a:schemeClr>
          </a:solidFill>
          <a:ln>
            <a:solidFill>
              <a:schemeClr val="accent4">
                <a:lumMod val="40000"/>
                <a:lumOff val="6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US" sz="2200" b="1" dirty="0">
              <a:solidFill>
                <a:srgbClr val="C00000"/>
              </a:solidFill>
              <a:latin typeface="Arial" pitchFamily="34" charset="0"/>
              <a:cs typeface="Arial" pitchFamily="34" charset="0"/>
            </a:endParaRPr>
          </a:p>
        </p:txBody>
      </p:sp>
    </p:spTree>
  </p:cSld>
  <p:clrMapOvr>
    <a:masterClrMapping/>
  </p:clrMapOvr>
  <p:transition advClick="0" advTm="7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 name="Rectangle 2"/>
          <p:cNvSpPr/>
          <p:nvPr/>
        </p:nvSpPr>
        <p:spPr>
          <a:xfrm>
            <a:off x="0" y="0"/>
            <a:ext cx="9144000" cy="6858000"/>
          </a:xfrm>
          <a:prstGeom prst="rect">
            <a:avLst/>
          </a:prstGeom>
          <a:solidFill>
            <a:srgbClr val="00FFCC"/>
          </a:solidFill>
          <a:ln>
            <a:solidFill>
              <a:srgbClr val="00FFCC"/>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4" name="Frame 3"/>
          <p:cNvSpPr/>
          <p:nvPr/>
        </p:nvSpPr>
        <p:spPr>
          <a:xfrm>
            <a:off x="0" y="0"/>
            <a:ext cx="9144000" cy="838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Arial" pitchFamily="34" charset="0"/>
                <a:cs typeface="Arial" pitchFamily="34" charset="0"/>
              </a:rPr>
              <a:t>TYPES OF NERVES</a:t>
            </a:r>
            <a:endParaRPr lang="en-US" sz="3200" b="1" dirty="0">
              <a:solidFill>
                <a:srgbClr val="FF0000"/>
              </a:solidFill>
              <a:latin typeface="Arial" pitchFamily="34" charset="0"/>
              <a:cs typeface="Arial" pitchFamily="34" charset="0"/>
            </a:endParaRPr>
          </a:p>
        </p:txBody>
      </p:sp>
      <p:sp>
        <p:nvSpPr>
          <p:cNvPr id="5" name="Rectangle 4"/>
          <p:cNvSpPr/>
          <p:nvPr/>
        </p:nvSpPr>
        <p:spPr>
          <a:xfrm>
            <a:off x="228600" y="914400"/>
            <a:ext cx="8686800" cy="381000"/>
          </a:xfrm>
          <a:prstGeom prst="rect">
            <a:avLst/>
          </a:prstGeom>
          <a:solidFill>
            <a:srgbClr val="00FFCC"/>
          </a:solidFill>
          <a:ln>
            <a:solidFill>
              <a:srgbClr val="00FFCC"/>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smtClean="0">
                <a:latin typeface="Arial" pitchFamily="34" charset="0"/>
                <a:cs typeface="Arial" pitchFamily="34" charset="0"/>
              </a:rPr>
              <a:t>Nerves are divided into three types:</a:t>
            </a:r>
            <a:endParaRPr lang="en-US" sz="2400" b="1" dirty="0">
              <a:solidFill>
                <a:schemeClr val="accent2">
                  <a:lumMod val="75000"/>
                </a:schemeClr>
              </a:solidFill>
              <a:latin typeface="Arial" pitchFamily="34" charset="0"/>
              <a:cs typeface="Arial" pitchFamily="34" charset="0"/>
            </a:endParaRPr>
          </a:p>
        </p:txBody>
      </p:sp>
      <p:sp>
        <p:nvSpPr>
          <p:cNvPr id="6" name="Rectangle 5"/>
          <p:cNvSpPr/>
          <p:nvPr/>
        </p:nvSpPr>
        <p:spPr>
          <a:xfrm>
            <a:off x="3200400" y="1371600"/>
            <a:ext cx="2743200" cy="609600"/>
          </a:xfrm>
          <a:prstGeom prst="rect">
            <a:avLst/>
          </a:prstGeom>
          <a:solidFill>
            <a:srgbClr val="FFFF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600" b="1" dirty="0" smtClean="0">
                <a:solidFill>
                  <a:srgbClr val="C00000"/>
                </a:solidFill>
              </a:rPr>
              <a:t>NERVE</a:t>
            </a:r>
            <a:endParaRPr lang="en-US" sz="3600" b="1" dirty="0">
              <a:solidFill>
                <a:srgbClr val="C00000"/>
              </a:solidFill>
            </a:endParaRPr>
          </a:p>
        </p:txBody>
      </p:sp>
      <p:cxnSp>
        <p:nvCxnSpPr>
          <p:cNvPr id="7" name="Straight Arrow Connector 6"/>
          <p:cNvCxnSpPr/>
          <p:nvPr/>
        </p:nvCxnSpPr>
        <p:spPr>
          <a:xfrm rot="5400000">
            <a:off x="4456906" y="2095500"/>
            <a:ext cx="2293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2209800"/>
            <a:ext cx="54864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7162006"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1676400"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457200" y="2514600"/>
            <a:ext cx="2438400" cy="609600"/>
          </a:xfrm>
          <a:prstGeom prst="rect">
            <a:avLst/>
          </a:prstGeom>
          <a:solidFill>
            <a:schemeClr val="accent6">
              <a:lumMod val="60000"/>
              <a:lumOff val="4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200" b="1" dirty="0" smtClean="0">
                <a:solidFill>
                  <a:schemeClr val="tx1"/>
                </a:solidFill>
                <a:latin typeface="Arial" pitchFamily="34" charset="0"/>
                <a:cs typeface="Arial" pitchFamily="34" charset="0"/>
              </a:rPr>
              <a:t>Sensory Nerves</a:t>
            </a:r>
          </a:p>
        </p:txBody>
      </p:sp>
      <p:cxnSp>
        <p:nvCxnSpPr>
          <p:cNvPr id="12" name="Straight Arrow Connector 11"/>
          <p:cNvCxnSpPr/>
          <p:nvPr/>
        </p:nvCxnSpPr>
        <p:spPr>
          <a:xfrm rot="5400000">
            <a:off x="4419600"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6477000" y="2514600"/>
            <a:ext cx="2209800" cy="533400"/>
          </a:xfrm>
          <a:prstGeom prst="rect">
            <a:avLst/>
          </a:prstGeom>
          <a:solidFill>
            <a:srgbClr val="ECD340"/>
          </a:solidFill>
          <a:ln>
            <a:solidFill>
              <a:srgbClr val="FFC000"/>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US" sz="2200" b="1" dirty="0">
              <a:solidFill>
                <a:srgbClr val="C00000"/>
              </a:solidFill>
              <a:latin typeface="Arial" pitchFamily="34" charset="0"/>
              <a:cs typeface="Arial" pitchFamily="34" charset="0"/>
            </a:endParaRPr>
          </a:p>
        </p:txBody>
      </p:sp>
      <p:sp>
        <p:nvSpPr>
          <p:cNvPr id="14" name="Rectangle 13"/>
          <p:cNvSpPr/>
          <p:nvPr/>
        </p:nvSpPr>
        <p:spPr>
          <a:xfrm>
            <a:off x="3505200" y="2514600"/>
            <a:ext cx="2209800" cy="533400"/>
          </a:xfrm>
          <a:prstGeom prst="rect">
            <a:avLst/>
          </a:prstGeom>
          <a:solidFill>
            <a:schemeClr val="tx2">
              <a:lumMod val="20000"/>
              <a:lumOff val="80000"/>
            </a:schemeClr>
          </a:solidFill>
          <a:ln>
            <a:solidFill>
              <a:schemeClr val="accent4">
                <a:lumMod val="40000"/>
                <a:lumOff val="6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2200" b="1" dirty="0" smtClean="0">
                <a:solidFill>
                  <a:schemeClr val="tx1"/>
                </a:solidFill>
                <a:latin typeface="Arial" pitchFamily="34" charset="0"/>
                <a:cs typeface="Arial" pitchFamily="34" charset="0"/>
              </a:rPr>
              <a:t>Motor Nerves</a:t>
            </a:r>
            <a:endParaRPr lang="en-US" sz="2200" b="1" dirty="0">
              <a:solidFill>
                <a:srgbClr val="C00000"/>
              </a:solidFill>
              <a:latin typeface="Arial" pitchFamily="34" charset="0"/>
              <a:cs typeface="Arial" pitchFamily="34" charset="0"/>
            </a:endParaRPr>
          </a:p>
        </p:txBody>
      </p:sp>
    </p:spTree>
  </p:cSld>
  <p:clrMapOvr>
    <a:masterClrMapping/>
  </p:clrMapOvr>
  <p:transition advClick="0" advTm="6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 name="Rectangle 2"/>
          <p:cNvSpPr/>
          <p:nvPr/>
        </p:nvSpPr>
        <p:spPr>
          <a:xfrm>
            <a:off x="0" y="0"/>
            <a:ext cx="9144000" cy="6858000"/>
          </a:xfrm>
          <a:prstGeom prst="rect">
            <a:avLst/>
          </a:prstGeom>
          <a:solidFill>
            <a:srgbClr val="00FFCC"/>
          </a:solidFill>
          <a:ln>
            <a:solidFill>
              <a:srgbClr val="00FFCC"/>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4" name="Frame 3"/>
          <p:cNvSpPr/>
          <p:nvPr/>
        </p:nvSpPr>
        <p:spPr>
          <a:xfrm>
            <a:off x="0" y="0"/>
            <a:ext cx="9144000" cy="838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Arial" pitchFamily="34" charset="0"/>
                <a:cs typeface="Arial" pitchFamily="34" charset="0"/>
              </a:rPr>
              <a:t>TYPES OF NERVES</a:t>
            </a:r>
            <a:endParaRPr lang="en-US" sz="3200" b="1" dirty="0">
              <a:solidFill>
                <a:srgbClr val="FF0000"/>
              </a:solidFill>
              <a:latin typeface="Arial" pitchFamily="34" charset="0"/>
              <a:cs typeface="Arial" pitchFamily="34" charset="0"/>
            </a:endParaRPr>
          </a:p>
        </p:txBody>
      </p:sp>
      <p:sp>
        <p:nvSpPr>
          <p:cNvPr id="5" name="Rectangle 4"/>
          <p:cNvSpPr/>
          <p:nvPr/>
        </p:nvSpPr>
        <p:spPr>
          <a:xfrm>
            <a:off x="228600" y="914400"/>
            <a:ext cx="8686800" cy="381000"/>
          </a:xfrm>
          <a:prstGeom prst="rect">
            <a:avLst/>
          </a:prstGeom>
          <a:solidFill>
            <a:srgbClr val="00FFCC"/>
          </a:solidFill>
          <a:ln>
            <a:solidFill>
              <a:srgbClr val="00FFCC"/>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smtClean="0">
                <a:latin typeface="Arial" pitchFamily="34" charset="0"/>
                <a:cs typeface="Arial" pitchFamily="34" charset="0"/>
              </a:rPr>
              <a:t>Nerves are divided into three types:</a:t>
            </a:r>
            <a:endParaRPr lang="en-US" sz="2400" b="1" dirty="0">
              <a:solidFill>
                <a:schemeClr val="accent2">
                  <a:lumMod val="75000"/>
                </a:schemeClr>
              </a:solidFill>
              <a:latin typeface="Arial" pitchFamily="34" charset="0"/>
              <a:cs typeface="Arial" pitchFamily="34" charset="0"/>
            </a:endParaRPr>
          </a:p>
        </p:txBody>
      </p:sp>
      <p:sp>
        <p:nvSpPr>
          <p:cNvPr id="6" name="Rectangle 5"/>
          <p:cNvSpPr/>
          <p:nvPr/>
        </p:nvSpPr>
        <p:spPr>
          <a:xfrm>
            <a:off x="3200400" y="1371600"/>
            <a:ext cx="2743200" cy="609600"/>
          </a:xfrm>
          <a:prstGeom prst="rect">
            <a:avLst/>
          </a:prstGeom>
          <a:solidFill>
            <a:srgbClr val="FFFF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600" b="1" dirty="0" smtClean="0">
                <a:solidFill>
                  <a:srgbClr val="C00000"/>
                </a:solidFill>
              </a:rPr>
              <a:t>NERVE</a:t>
            </a:r>
            <a:endParaRPr lang="en-US" sz="3600" b="1" dirty="0">
              <a:solidFill>
                <a:srgbClr val="C00000"/>
              </a:solidFill>
            </a:endParaRPr>
          </a:p>
        </p:txBody>
      </p:sp>
      <p:cxnSp>
        <p:nvCxnSpPr>
          <p:cNvPr id="7" name="Straight Arrow Connector 6"/>
          <p:cNvCxnSpPr/>
          <p:nvPr/>
        </p:nvCxnSpPr>
        <p:spPr>
          <a:xfrm rot="5400000">
            <a:off x="4456906" y="2095500"/>
            <a:ext cx="2293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2209800"/>
            <a:ext cx="54864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7162006"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1676400"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457200" y="2514600"/>
            <a:ext cx="2438400" cy="609600"/>
          </a:xfrm>
          <a:prstGeom prst="rect">
            <a:avLst/>
          </a:prstGeom>
          <a:solidFill>
            <a:schemeClr val="accent6">
              <a:lumMod val="60000"/>
              <a:lumOff val="4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200" b="1" dirty="0" smtClean="0">
                <a:solidFill>
                  <a:schemeClr val="tx1"/>
                </a:solidFill>
                <a:latin typeface="Arial" pitchFamily="34" charset="0"/>
                <a:cs typeface="Arial" pitchFamily="34" charset="0"/>
              </a:rPr>
              <a:t>Sensory Nerves</a:t>
            </a:r>
          </a:p>
        </p:txBody>
      </p:sp>
      <p:cxnSp>
        <p:nvCxnSpPr>
          <p:cNvPr id="12" name="Straight Arrow Connector 11"/>
          <p:cNvCxnSpPr/>
          <p:nvPr/>
        </p:nvCxnSpPr>
        <p:spPr>
          <a:xfrm rot="5400000">
            <a:off x="4419600"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6477000" y="2514600"/>
            <a:ext cx="2209800" cy="533400"/>
          </a:xfrm>
          <a:prstGeom prst="rect">
            <a:avLst/>
          </a:prstGeom>
          <a:solidFill>
            <a:srgbClr val="ECD340"/>
          </a:solidFill>
          <a:ln>
            <a:solidFill>
              <a:srgbClr val="FFC00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2200" b="1" dirty="0" smtClean="0">
                <a:solidFill>
                  <a:schemeClr val="tx1"/>
                </a:solidFill>
                <a:latin typeface="Arial" pitchFamily="34" charset="0"/>
                <a:cs typeface="Arial" pitchFamily="34" charset="0"/>
              </a:rPr>
              <a:t>Mixed nerves</a:t>
            </a:r>
            <a:endParaRPr lang="en-US" sz="2200" b="1" dirty="0">
              <a:solidFill>
                <a:srgbClr val="C00000"/>
              </a:solidFill>
              <a:latin typeface="Arial" pitchFamily="34" charset="0"/>
              <a:cs typeface="Arial" pitchFamily="34" charset="0"/>
            </a:endParaRPr>
          </a:p>
        </p:txBody>
      </p:sp>
      <p:sp>
        <p:nvSpPr>
          <p:cNvPr id="14" name="Rectangle 13"/>
          <p:cNvSpPr/>
          <p:nvPr/>
        </p:nvSpPr>
        <p:spPr>
          <a:xfrm>
            <a:off x="3505200" y="2514600"/>
            <a:ext cx="2209800" cy="533400"/>
          </a:xfrm>
          <a:prstGeom prst="rect">
            <a:avLst/>
          </a:prstGeom>
          <a:solidFill>
            <a:schemeClr val="tx2">
              <a:lumMod val="20000"/>
              <a:lumOff val="80000"/>
            </a:schemeClr>
          </a:solidFill>
          <a:ln>
            <a:solidFill>
              <a:schemeClr val="accent4">
                <a:lumMod val="40000"/>
                <a:lumOff val="6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2200" b="1" dirty="0" smtClean="0">
                <a:solidFill>
                  <a:schemeClr val="tx1"/>
                </a:solidFill>
                <a:latin typeface="Arial" pitchFamily="34" charset="0"/>
                <a:cs typeface="Arial" pitchFamily="34" charset="0"/>
              </a:rPr>
              <a:t>Motor Nerves</a:t>
            </a:r>
            <a:endParaRPr lang="en-US" sz="2200" b="1" dirty="0">
              <a:solidFill>
                <a:srgbClr val="C00000"/>
              </a:solidFill>
              <a:latin typeface="Arial" pitchFamily="34" charset="0"/>
              <a:cs typeface="Arial" pitchFamily="34" charset="0"/>
            </a:endParaRPr>
          </a:p>
        </p:txBody>
      </p:sp>
    </p:spTree>
  </p:cSld>
  <p:clrMapOvr>
    <a:masterClrMapping/>
  </p:clrMapOvr>
  <p:transition advClick="0" advTm="3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 name="Rectangle 2"/>
          <p:cNvSpPr/>
          <p:nvPr/>
        </p:nvSpPr>
        <p:spPr>
          <a:xfrm>
            <a:off x="0" y="0"/>
            <a:ext cx="9144000" cy="6858000"/>
          </a:xfrm>
          <a:prstGeom prst="rect">
            <a:avLst/>
          </a:prstGeom>
          <a:solidFill>
            <a:srgbClr val="00FFCC"/>
          </a:solidFill>
          <a:ln>
            <a:solidFill>
              <a:srgbClr val="00FFCC"/>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4" name="Frame 3"/>
          <p:cNvSpPr/>
          <p:nvPr/>
        </p:nvSpPr>
        <p:spPr>
          <a:xfrm>
            <a:off x="0" y="0"/>
            <a:ext cx="9144000" cy="838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Arial" pitchFamily="34" charset="0"/>
                <a:cs typeface="Arial" pitchFamily="34" charset="0"/>
              </a:rPr>
              <a:t>TYPES OF NERVES</a:t>
            </a:r>
            <a:endParaRPr lang="en-US" sz="3200" b="1" dirty="0">
              <a:solidFill>
                <a:srgbClr val="FF0000"/>
              </a:solidFill>
              <a:latin typeface="Arial" pitchFamily="34" charset="0"/>
              <a:cs typeface="Arial" pitchFamily="34" charset="0"/>
            </a:endParaRPr>
          </a:p>
        </p:txBody>
      </p:sp>
      <p:sp>
        <p:nvSpPr>
          <p:cNvPr id="5" name="Rectangle 4"/>
          <p:cNvSpPr/>
          <p:nvPr/>
        </p:nvSpPr>
        <p:spPr>
          <a:xfrm>
            <a:off x="228600" y="914400"/>
            <a:ext cx="8686800" cy="381000"/>
          </a:xfrm>
          <a:prstGeom prst="rect">
            <a:avLst/>
          </a:prstGeom>
          <a:solidFill>
            <a:srgbClr val="00FFCC"/>
          </a:solidFill>
          <a:ln>
            <a:solidFill>
              <a:srgbClr val="00FFCC"/>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smtClean="0">
                <a:latin typeface="Arial" pitchFamily="34" charset="0"/>
                <a:cs typeface="Arial" pitchFamily="34" charset="0"/>
              </a:rPr>
              <a:t>Nerves are divided into three types:</a:t>
            </a:r>
            <a:endParaRPr lang="en-US" sz="2400" b="1" dirty="0">
              <a:solidFill>
                <a:schemeClr val="accent2">
                  <a:lumMod val="75000"/>
                </a:schemeClr>
              </a:solidFill>
              <a:latin typeface="Arial" pitchFamily="34" charset="0"/>
              <a:cs typeface="Arial" pitchFamily="34" charset="0"/>
            </a:endParaRPr>
          </a:p>
        </p:txBody>
      </p:sp>
      <p:sp>
        <p:nvSpPr>
          <p:cNvPr id="6" name="Rectangle 5"/>
          <p:cNvSpPr/>
          <p:nvPr/>
        </p:nvSpPr>
        <p:spPr>
          <a:xfrm>
            <a:off x="3200400" y="1371600"/>
            <a:ext cx="2743200" cy="609600"/>
          </a:xfrm>
          <a:prstGeom prst="rect">
            <a:avLst/>
          </a:prstGeom>
          <a:solidFill>
            <a:srgbClr val="FFFF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600" b="1" dirty="0" smtClean="0">
                <a:solidFill>
                  <a:srgbClr val="C00000"/>
                </a:solidFill>
              </a:rPr>
              <a:t>NERVE</a:t>
            </a:r>
            <a:endParaRPr lang="en-US" sz="3600" b="1" dirty="0">
              <a:solidFill>
                <a:srgbClr val="C00000"/>
              </a:solidFill>
            </a:endParaRPr>
          </a:p>
        </p:txBody>
      </p:sp>
      <p:sp>
        <p:nvSpPr>
          <p:cNvPr id="8" name="Rectangle 7"/>
          <p:cNvSpPr/>
          <p:nvPr/>
        </p:nvSpPr>
        <p:spPr>
          <a:xfrm>
            <a:off x="228600" y="3124200"/>
            <a:ext cx="2895600" cy="3733800"/>
          </a:xfrm>
          <a:prstGeom prst="rect">
            <a:avLst/>
          </a:prstGeom>
          <a:solidFill>
            <a:srgbClr val="00FFCC"/>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t"/>
          <a:lstStyle/>
          <a:p>
            <a:pPr algn="ctr"/>
            <a:r>
              <a:rPr lang="en-US" sz="2000" b="1" dirty="0" smtClean="0">
                <a:latin typeface="Arial" pitchFamily="34" charset="0"/>
                <a:cs typeface="Arial" pitchFamily="34" charset="0"/>
              </a:rPr>
              <a:t>It contain only sensory neurons, e. g, the optic nerve that transmits impulses from the retina of the eye to the brain. (carry nerve impulse from different parts of the body to brain and spinal cord).</a:t>
            </a:r>
            <a:endParaRPr lang="en-US" sz="2000" b="1" dirty="0">
              <a:latin typeface="Arial" pitchFamily="34" charset="0"/>
              <a:cs typeface="Arial" pitchFamily="34" charset="0"/>
            </a:endParaRPr>
          </a:p>
        </p:txBody>
      </p:sp>
      <p:cxnSp>
        <p:nvCxnSpPr>
          <p:cNvPr id="20" name="Straight Arrow Connector 19"/>
          <p:cNvCxnSpPr/>
          <p:nvPr/>
        </p:nvCxnSpPr>
        <p:spPr>
          <a:xfrm rot="5400000">
            <a:off x="4456906" y="2095500"/>
            <a:ext cx="2293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828800" y="2209800"/>
            <a:ext cx="54864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a:off x="7162006"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1676400"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457200" y="2514600"/>
            <a:ext cx="2438400" cy="609600"/>
          </a:xfrm>
          <a:prstGeom prst="rect">
            <a:avLst/>
          </a:prstGeom>
          <a:solidFill>
            <a:schemeClr val="accent6">
              <a:lumMod val="60000"/>
              <a:lumOff val="4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200" b="1" dirty="0" smtClean="0">
                <a:solidFill>
                  <a:schemeClr val="tx1"/>
                </a:solidFill>
                <a:latin typeface="Arial" pitchFamily="34" charset="0"/>
                <a:cs typeface="Arial" pitchFamily="34" charset="0"/>
              </a:rPr>
              <a:t>Sensory Nerves</a:t>
            </a:r>
          </a:p>
        </p:txBody>
      </p:sp>
      <p:cxnSp>
        <p:nvCxnSpPr>
          <p:cNvPr id="25" name="Straight Arrow Connector 24"/>
          <p:cNvCxnSpPr/>
          <p:nvPr/>
        </p:nvCxnSpPr>
        <p:spPr>
          <a:xfrm rot="5400000">
            <a:off x="4419600"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6477000" y="2514600"/>
            <a:ext cx="2209800" cy="533400"/>
          </a:xfrm>
          <a:prstGeom prst="rect">
            <a:avLst/>
          </a:prstGeom>
          <a:solidFill>
            <a:srgbClr val="ECD340"/>
          </a:solidFill>
          <a:ln>
            <a:solidFill>
              <a:srgbClr val="FFC00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2200" b="1" dirty="0" smtClean="0">
                <a:solidFill>
                  <a:schemeClr val="tx1"/>
                </a:solidFill>
                <a:latin typeface="Arial" pitchFamily="34" charset="0"/>
                <a:cs typeface="Arial" pitchFamily="34" charset="0"/>
              </a:rPr>
              <a:t>Mixed nerves</a:t>
            </a:r>
            <a:endParaRPr lang="en-US" sz="2200" b="1" dirty="0">
              <a:solidFill>
                <a:srgbClr val="C00000"/>
              </a:solidFill>
              <a:latin typeface="Arial" pitchFamily="34" charset="0"/>
              <a:cs typeface="Arial" pitchFamily="34" charset="0"/>
            </a:endParaRPr>
          </a:p>
        </p:txBody>
      </p:sp>
      <p:sp>
        <p:nvSpPr>
          <p:cNvPr id="27" name="Rectangle 26"/>
          <p:cNvSpPr/>
          <p:nvPr/>
        </p:nvSpPr>
        <p:spPr>
          <a:xfrm>
            <a:off x="3505200" y="2514600"/>
            <a:ext cx="2209800" cy="533400"/>
          </a:xfrm>
          <a:prstGeom prst="rect">
            <a:avLst/>
          </a:prstGeom>
          <a:solidFill>
            <a:schemeClr val="tx2">
              <a:lumMod val="20000"/>
              <a:lumOff val="80000"/>
            </a:schemeClr>
          </a:solidFill>
          <a:ln>
            <a:solidFill>
              <a:schemeClr val="accent4">
                <a:lumMod val="40000"/>
                <a:lumOff val="6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2200" b="1" dirty="0" smtClean="0">
                <a:solidFill>
                  <a:schemeClr val="tx1"/>
                </a:solidFill>
                <a:latin typeface="Arial" pitchFamily="34" charset="0"/>
                <a:cs typeface="Arial" pitchFamily="34" charset="0"/>
              </a:rPr>
              <a:t>Motor Nerves</a:t>
            </a:r>
            <a:endParaRPr lang="en-US" sz="2200" b="1" dirty="0">
              <a:solidFill>
                <a:srgbClr val="C00000"/>
              </a:solidFill>
              <a:latin typeface="Arial" pitchFamily="34" charset="0"/>
              <a:cs typeface="Arial" pitchFamily="34" charset="0"/>
            </a:endParaRPr>
          </a:p>
        </p:txBody>
      </p:sp>
    </p:spTree>
  </p:cSld>
  <p:clrMapOvr>
    <a:masterClrMapping/>
  </p:clrMapOvr>
  <p:transition advClick="0" advTm="21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 name="Rectangle 2"/>
          <p:cNvSpPr/>
          <p:nvPr/>
        </p:nvSpPr>
        <p:spPr>
          <a:xfrm>
            <a:off x="0" y="0"/>
            <a:ext cx="9144000" cy="6858000"/>
          </a:xfrm>
          <a:prstGeom prst="rect">
            <a:avLst/>
          </a:prstGeom>
          <a:solidFill>
            <a:srgbClr val="00FFCC"/>
          </a:solidFill>
          <a:ln>
            <a:solidFill>
              <a:srgbClr val="00FFCC"/>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4" name="Frame 3"/>
          <p:cNvSpPr/>
          <p:nvPr/>
        </p:nvSpPr>
        <p:spPr>
          <a:xfrm>
            <a:off x="0" y="0"/>
            <a:ext cx="9144000" cy="838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Arial" pitchFamily="34" charset="0"/>
                <a:cs typeface="Arial" pitchFamily="34" charset="0"/>
              </a:rPr>
              <a:t>TYPES OF NERVES</a:t>
            </a:r>
            <a:endParaRPr lang="en-US" sz="3200" b="1" dirty="0">
              <a:solidFill>
                <a:srgbClr val="FF0000"/>
              </a:solidFill>
              <a:latin typeface="Arial" pitchFamily="34" charset="0"/>
              <a:cs typeface="Arial" pitchFamily="34" charset="0"/>
            </a:endParaRPr>
          </a:p>
        </p:txBody>
      </p:sp>
      <p:sp>
        <p:nvSpPr>
          <p:cNvPr id="5" name="Rectangle 4"/>
          <p:cNvSpPr/>
          <p:nvPr/>
        </p:nvSpPr>
        <p:spPr>
          <a:xfrm>
            <a:off x="228600" y="914400"/>
            <a:ext cx="8686800" cy="381000"/>
          </a:xfrm>
          <a:prstGeom prst="rect">
            <a:avLst/>
          </a:prstGeom>
          <a:solidFill>
            <a:srgbClr val="00FFCC"/>
          </a:solidFill>
          <a:ln>
            <a:solidFill>
              <a:srgbClr val="00FFCC"/>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smtClean="0">
                <a:latin typeface="Arial" pitchFamily="34" charset="0"/>
                <a:cs typeface="Arial" pitchFamily="34" charset="0"/>
              </a:rPr>
              <a:t>Nerves are divided into three types:</a:t>
            </a:r>
            <a:endParaRPr lang="en-US" sz="2400" b="1" dirty="0">
              <a:solidFill>
                <a:schemeClr val="accent2">
                  <a:lumMod val="75000"/>
                </a:schemeClr>
              </a:solidFill>
              <a:latin typeface="Arial" pitchFamily="34" charset="0"/>
              <a:cs typeface="Arial" pitchFamily="34" charset="0"/>
            </a:endParaRPr>
          </a:p>
        </p:txBody>
      </p:sp>
      <p:sp>
        <p:nvSpPr>
          <p:cNvPr id="6" name="Rectangle 5"/>
          <p:cNvSpPr/>
          <p:nvPr/>
        </p:nvSpPr>
        <p:spPr>
          <a:xfrm>
            <a:off x="3200400" y="1371600"/>
            <a:ext cx="2743200" cy="609600"/>
          </a:xfrm>
          <a:prstGeom prst="rect">
            <a:avLst/>
          </a:prstGeom>
          <a:solidFill>
            <a:srgbClr val="FFFF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600" b="1" dirty="0" smtClean="0">
                <a:solidFill>
                  <a:srgbClr val="C00000"/>
                </a:solidFill>
              </a:rPr>
              <a:t>NERVE</a:t>
            </a:r>
            <a:endParaRPr lang="en-US" sz="3600" b="1" dirty="0">
              <a:solidFill>
                <a:srgbClr val="C00000"/>
              </a:solidFill>
            </a:endParaRPr>
          </a:p>
        </p:txBody>
      </p:sp>
      <p:sp>
        <p:nvSpPr>
          <p:cNvPr id="16" name="Rectangle 15"/>
          <p:cNvSpPr/>
          <p:nvPr/>
        </p:nvSpPr>
        <p:spPr>
          <a:xfrm>
            <a:off x="3276600" y="3124200"/>
            <a:ext cx="2743200" cy="3733800"/>
          </a:xfrm>
          <a:prstGeom prst="rect">
            <a:avLst/>
          </a:prstGeom>
          <a:solidFill>
            <a:srgbClr val="00FFCC"/>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t"/>
          <a:lstStyle/>
          <a:p>
            <a:pPr algn="ctr"/>
            <a:r>
              <a:rPr lang="en-US" sz="2000" b="1" dirty="0" smtClean="0">
                <a:latin typeface="Arial" pitchFamily="34" charset="0"/>
                <a:cs typeface="Arial" pitchFamily="34" charset="0"/>
              </a:rPr>
              <a:t>It contain motor neurons, e.g., cranial nerves (leading from the brain) (carry nerve impulse from brain and spinal cord to the body parts like muscles and glands).</a:t>
            </a:r>
            <a:endParaRPr lang="en-US" sz="2000" b="1" dirty="0">
              <a:solidFill>
                <a:schemeClr val="tx1"/>
              </a:solidFill>
              <a:latin typeface="Arial" pitchFamily="34" charset="0"/>
              <a:cs typeface="Arial" pitchFamily="34" charset="0"/>
            </a:endParaRPr>
          </a:p>
        </p:txBody>
      </p:sp>
      <p:cxnSp>
        <p:nvCxnSpPr>
          <p:cNvPr id="21" name="Straight Arrow Connector 20"/>
          <p:cNvCxnSpPr/>
          <p:nvPr/>
        </p:nvCxnSpPr>
        <p:spPr>
          <a:xfrm rot="5400000">
            <a:off x="4456906" y="2095500"/>
            <a:ext cx="2293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828800" y="2209800"/>
            <a:ext cx="54864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7162006"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a:off x="1676400"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457200" y="2514600"/>
            <a:ext cx="2438400" cy="609600"/>
          </a:xfrm>
          <a:prstGeom prst="rect">
            <a:avLst/>
          </a:prstGeom>
          <a:solidFill>
            <a:schemeClr val="accent6">
              <a:lumMod val="60000"/>
              <a:lumOff val="4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200" b="1" dirty="0" smtClean="0">
                <a:solidFill>
                  <a:schemeClr val="tx1"/>
                </a:solidFill>
                <a:latin typeface="Arial" pitchFamily="34" charset="0"/>
                <a:cs typeface="Arial" pitchFamily="34" charset="0"/>
              </a:rPr>
              <a:t>Sensory Nerves</a:t>
            </a:r>
          </a:p>
        </p:txBody>
      </p:sp>
      <p:cxnSp>
        <p:nvCxnSpPr>
          <p:cNvPr id="26" name="Straight Arrow Connector 25"/>
          <p:cNvCxnSpPr/>
          <p:nvPr/>
        </p:nvCxnSpPr>
        <p:spPr>
          <a:xfrm rot="5400000">
            <a:off x="4419600"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6477000" y="2514600"/>
            <a:ext cx="2209800" cy="533400"/>
          </a:xfrm>
          <a:prstGeom prst="rect">
            <a:avLst/>
          </a:prstGeom>
          <a:solidFill>
            <a:srgbClr val="ECD340"/>
          </a:solidFill>
          <a:ln>
            <a:solidFill>
              <a:srgbClr val="FFC00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2200" b="1" dirty="0" smtClean="0">
                <a:solidFill>
                  <a:schemeClr val="tx1"/>
                </a:solidFill>
                <a:latin typeface="Arial" pitchFamily="34" charset="0"/>
                <a:cs typeface="Arial" pitchFamily="34" charset="0"/>
              </a:rPr>
              <a:t>Mixed nerves</a:t>
            </a:r>
            <a:endParaRPr lang="en-US" sz="2200" b="1" dirty="0">
              <a:solidFill>
                <a:srgbClr val="C00000"/>
              </a:solidFill>
              <a:latin typeface="Arial" pitchFamily="34" charset="0"/>
              <a:cs typeface="Arial" pitchFamily="34" charset="0"/>
            </a:endParaRPr>
          </a:p>
        </p:txBody>
      </p:sp>
      <p:sp>
        <p:nvSpPr>
          <p:cNvPr id="28" name="Rectangle 27"/>
          <p:cNvSpPr/>
          <p:nvPr/>
        </p:nvSpPr>
        <p:spPr>
          <a:xfrm>
            <a:off x="3505200" y="2514600"/>
            <a:ext cx="2209800" cy="533400"/>
          </a:xfrm>
          <a:prstGeom prst="rect">
            <a:avLst/>
          </a:prstGeom>
          <a:solidFill>
            <a:schemeClr val="tx2">
              <a:lumMod val="20000"/>
              <a:lumOff val="80000"/>
            </a:schemeClr>
          </a:solidFill>
          <a:ln>
            <a:solidFill>
              <a:schemeClr val="accent4">
                <a:lumMod val="40000"/>
                <a:lumOff val="6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2200" b="1" dirty="0" smtClean="0">
                <a:solidFill>
                  <a:schemeClr val="tx1"/>
                </a:solidFill>
                <a:latin typeface="Arial" pitchFamily="34" charset="0"/>
                <a:cs typeface="Arial" pitchFamily="34" charset="0"/>
              </a:rPr>
              <a:t>Motor Nerves</a:t>
            </a:r>
            <a:endParaRPr lang="en-US" sz="2200" b="1" dirty="0">
              <a:solidFill>
                <a:srgbClr val="C00000"/>
              </a:solidFill>
              <a:latin typeface="Arial" pitchFamily="34" charset="0"/>
              <a:cs typeface="Arial" pitchFamily="34" charset="0"/>
            </a:endParaRPr>
          </a:p>
        </p:txBody>
      </p:sp>
    </p:spTree>
  </p:cSld>
  <p:clrMapOvr>
    <a:masterClrMapping/>
  </p:clrMapOvr>
  <p:transition advClick="0" advTm="17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 name="Rectangle 2"/>
          <p:cNvSpPr/>
          <p:nvPr/>
        </p:nvSpPr>
        <p:spPr>
          <a:xfrm>
            <a:off x="0" y="0"/>
            <a:ext cx="9144000" cy="6858000"/>
          </a:xfrm>
          <a:prstGeom prst="rect">
            <a:avLst/>
          </a:prstGeom>
          <a:solidFill>
            <a:srgbClr val="00FFCC"/>
          </a:solidFill>
          <a:ln>
            <a:solidFill>
              <a:srgbClr val="00FFCC"/>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4" name="Frame 3"/>
          <p:cNvSpPr/>
          <p:nvPr/>
        </p:nvSpPr>
        <p:spPr>
          <a:xfrm>
            <a:off x="0" y="0"/>
            <a:ext cx="9144000" cy="838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Arial" pitchFamily="34" charset="0"/>
                <a:cs typeface="Arial" pitchFamily="34" charset="0"/>
              </a:rPr>
              <a:t>TYPES OF NERVES</a:t>
            </a:r>
            <a:endParaRPr lang="en-US" sz="3200" b="1" dirty="0">
              <a:solidFill>
                <a:srgbClr val="FF0000"/>
              </a:solidFill>
              <a:latin typeface="Arial" pitchFamily="34" charset="0"/>
              <a:cs typeface="Arial" pitchFamily="34" charset="0"/>
            </a:endParaRPr>
          </a:p>
        </p:txBody>
      </p:sp>
      <p:sp>
        <p:nvSpPr>
          <p:cNvPr id="5" name="Rectangle 4"/>
          <p:cNvSpPr/>
          <p:nvPr/>
        </p:nvSpPr>
        <p:spPr>
          <a:xfrm>
            <a:off x="228600" y="914400"/>
            <a:ext cx="8686800" cy="381000"/>
          </a:xfrm>
          <a:prstGeom prst="rect">
            <a:avLst/>
          </a:prstGeom>
          <a:solidFill>
            <a:srgbClr val="00FFCC"/>
          </a:solidFill>
          <a:ln>
            <a:solidFill>
              <a:srgbClr val="00FFCC"/>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smtClean="0">
                <a:latin typeface="Arial" pitchFamily="34" charset="0"/>
                <a:cs typeface="Arial" pitchFamily="34" charset="0"/>
              </a:rPr>
              <a:t>Nerves are divided into three types:</a:t>
            </a:r>
            <a:endParaRPr lang="en-US" sz="2400" b="1" dirty="0">
              <a:solidFill>
                <a:schemeClr val="accent2">
                  <a:lumMod val="75000"/>
                </a:schemeClr>
              </a:solidFill>
              <a:latin typeface="Arial" pitchFamily="34" charset="0"/>
              <a:cs typeface="Arial" pitchFamily="34" charset="0"/>
            </a:endParaRPr>
          </a:p>
        </p:txBody>
      </p:sp>
      <p:sp>
        <p:nvSpPr>
          <p:cNvPr id="6" name="Rectangle 5"/>
          <p:cNvSpPr/>
          <p:nvPr/>
        </p:nvSpPr>
        <p:spPr>
          <a:xfrm>
            <a:off x="3200400" y="1371600"/>
            <a:ext cx="2743200" cy="609600"/>
          </a:xfrm>
          <a:prstGeom prst="rect">
            <a:avLst/>
          </a:prstGeom>
          <a:solidFill>
            <a:srgbClr val="FFFF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600" b="1" dirty="0" smtClean="0">
                <a:solidFill>
                  <a:srgbClr val="C00000"/>
                </a:solidFill>
              </a:rPr>
              <a:t>NERVE</a:t>
            </a:r>
            <a:endParaRPr lang="en-US" sz="3600" b="1" dirty="0">
              <a:solidFill>
                <a:srgbClr val="C00000"/>
              </a:solidFill>
            </a:endParaRPr>
          </a:p>
        </p:txBody>
      </p:sp>
      <p:sp>
        <p:nvSpPr>
          <p:cNvPr id="8" name="Rectangle 7"/>
          <p:cNvSpPr/>
          <p:nvPr/>
        </p:nvSpPr>
        <p:spPr>
          <a:xfrm>
            <a:off x="6172200" y="3124200"/>
            <a:ext cx="2743200" cy="3733800"/>
          </a:xfrm>
          <a:prstGeom prst="rect">
            <a:avLst/>
          </a:prstGeom>
          <a:solidFill>
            <a:srgbClr val="00FFCC"/>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t"/>
          <a:lstStyle/>
          <a:p>
            <a:pPr algn="ctr"/>
            <a:r>
              <a:rPr lang="en-US" sz="2000" b="1" dirty="0" smtClean="0">
                <a:latin typeface="Arial" pitchFamily="34" charset="0"/>
                <a:cs typeface="Arial" pitchFamily="34" charset="0"/>
              </a:rPr>
              <a:t>It contain both sensory and motor neurons, e.g., Spinal nerves (leading from the spinal cord).</a:t>
            </a:r>
            <a:endParaRPr lang="en-US" sz="2000" b="1" dirty="0">
              <a:latin typeface="Arial" pitchFamily="34" charset="0"/>
              <a:cs typeface="Arial" pitchFamily="34" charset="0"/>
            </a:endParaRPr>
          </a:p>
        </p:txBody>
      </p:sp>
      <p:cxnSp>
        <p:nvCxnSpPr>
          <p:cNvPr id="9" name="Straight Arrow Connector 8"/>
          <p:cNvCxnSpPr/>
          <p:nvPr/>
        </p:nvCxnSpPr>
        <p:spPr>
          <a:xfrm rot="5400000">
            <a:off x="4456906" y="2095500"/>
            <a:ext cx="2293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828800" y="2209800"/>
            <a:ext cx="54864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7162006"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1676400"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457200" y="2514600"/>
            <a:ext cx="2438400" cy="609600"/>
          </a:xfrm>
          <a:prstGeom prst="rect">
            <a:avLst/>
          </a:prstGeom>
          <a:solidFill>
            <a:schemeClr val="accent6">
              <a:lumMod val="60000"/>
              <a:lumOff val="4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200" b="1" dirty="0" smtClean="0">
                <a:solidFill>
                  <a:schemeClr val="tx1"/>
                </a:solidFill>
                <a:latin typeface="Arial" pitchFamily="34" charset="0"/>
                <a:cs typeface="Arial" pitchFamily="34" charset="0"/>
              </a:rPr>
              <a:t>Sensory Nerves</a:t>
            </a:r>
          </a:p>
        </p:txBody>
      </p:sp>
      <p:cxnSp>
        <p:nvCxnSpPr>
          <p:cNvPr id="14" name="Straight Arrow Connector 13"/>
          <p:cNvCxnSpPr/>
          <p:nvPr/>
        </p:nvCxnSpPr>
        <p:spPr>
          <a:xfrm rot="5400000">
            <a:off x="4419600" y="2362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6477000" y="2514600"/>
            <a:ext cx="2209800" cy="533400"/>
          </a:xfrm>
          <a:prstGeom prst="rect">
            <a:avLst/>
          </a:prstGeom>
          <a:solidFill>
            <a:srgbClr val="ECD340"/>
          </a:solidFill>
          <a:ln>
            <a:solidFill>
              <a:srgbClr val="FFC00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2200" b="1" dirty="0" smtClean="0">
                <a:solidFill>
                  <a:schemeClr val="tx1"/>
                </a:solidFill>
                <a:latin typeface="Arial" pitchFamily="34" charset="0"/>
                <a:cs typeface="Arial" pitchFamily="34" charset="0"/>
              </a:rPr>
              <a:t>Mixed nerves</a:t>
            </a:r>
            <a:endParaRPr lang="en-US" sz="2200" b="1" dirty="0">
              <a:solidFill>
                <a:srgbClr val="C00000"/>
              </a:solidFill>
              <a:latin typeface="Arial" pitchFamily="34" charset="0"/>
              <a:cs typeface="Arial" pitchFamily="34" charset="0"/>
            </a:endParaRPr>
          </a:p>
        </p:txBody>
      </p:sp>
      <p:sp>
        <p:nvSpPr>
          <p:cNvPr id="16" name="Rectangle 15"/>
          <p:cNvSpPr/>
          <p:nvPr/>
        </p:nvSpPr>
        <p:spPr>
          <a:xfrm>
            <a:off x="3505200" y="2514600"/>
            <a:ext cx="2209800" cy="533400"/>
          </a:xfrm>
          <a:prstGeom prst="rect">
            <a:avLst/>
          </a:prstGeom>
          <a:solidFill>
            <a:schemeClr val="tx2">
              <a:lumMod val="20000"/>
              <a:lumOff val="80000"/>
            </a:schemeClr>
          </a:solidFill>
          <a:ln>
            <a:solidFill>
              <a:schemeClr val="accent4">
                <a:lumMod val="40000"/>
                <a:lumOff val="6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2200" b="1" dirty="0" smtClean="0">
                <a:solidFill>
                  <a:schemeClr val="tx1"/>
                </a:solidFill>
                <a:latin typeface="Arial" pitchFamily="34" charset="0"/>
                <a:cs typeface="Arial" pitchFamily="34" charset="0"/>
              </a:rPr>
              <a:t>Motor Nerves</a:t>
            </a:r>
            <a:endParaRPr lang="en-US" sz="2200" b="1" dirty="0">
              <a:solidFill>
                <a:srgbClr val="C00000"/>
              </a:solidFill>
              <a:latin typeface="Arial" pitchFamily="34" charset="0"/>
              <a:cs typeface="Arial" pitchFamily="34" charset="0"/>
            </a:endParaRPr>
          </a:p>
        </p:txBody>
      </p:sp>
    </p:spTree>
  </p:cSld>
  <p:clrMapOvr>
    <a:masterClrMapping/>
  </p:clrMapOvr>
  <p:transition advClick="0" advTm="14000"/>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1212</TotalTime>
  <Words>581</Words>
  <Application>Microsoft Office PowerPoint</Application>
  <PresentationFormat>On-screen Show (4:3)</PresentationFormat>
  <Paragraphs>74</Paragraphs>
  <Slides>15</Slides>
  <Notes>0</Notes>
  <HiddenSlides>0</HiddenSlides>
  <MMClips>1</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SR</dc:creator>
  <cp:lastModifiedBy>SR</cp:lastModifiedBy>
  <cp:revision>252</cp:revision>
  <dcterms:created xsi:type="dcterms:W3CDTF">2020-07-03T14:39:19Z</dcterms:created>
  <dcterms:modified xsi:type="dcterms:W3CDTF">2020-07-07T18:29:07Z</dcterms:modified>
</cp:coreProperties>
</file>